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0"/>
  </p:notesMasterIdLst>
  <p:sldIdLst>
    <p:sldId id="549" r:id="rId2"/>
    <p:sldId id="550" r:id="rId3"/>
    <p:sldId id="657" r:id="rId4"/>
    <p:sldId id="551" r:id="rId5"/>
    <p:sldId id="658" r:id="rId6"/>
    <p:sldId id="655" r:id="rId7"/>
    <p:sldId id="650" r:id="rId8"/>
    <p:sldId id="659" r:id="rId9"/>
    <p:sldId id="660" r:id="rId10"/>
    <p:sldId id="653" r:id="rId11"/>
    <p:sldId id="663" r:id="rId12"/>
    <p:sldId id="656" r:id="rId13"/>
    <p:sldId id="648" r:id="rId14"/>
    <p:sldId id="654" r:id="rId15"/>
    <p:sldId id="661" r:id="rId16"/>
    <p:sldId id="662" r:id="rId17"/>
    <p:sldId id="652" r:id="rId18"/>
    <p:sldId id="664" r:id="rId19"/>
  </p:sldIdLst>
  <p:sldSz cx="9144000" cy="5143500" type="screen16x9"/>
  <p:notesSz cx="7315200" cy="96012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59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8000"/>
    <a:srgbClr val="006C00"/>
    <a:srgbClr val="008A00"/>
    <a:srgbClr val="FF9900"/>
    <a:srgbClr val="2CF43F"/>
    <a:srgbClr val="59BC42"/>
    <a:srgbClr val="E02029"/>
    <a:srgbClr val="AFAD6B"/>
    <a:srgbClr val="B8C89A"/>
    <a:srgbClr val="006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89" autoAdjust="0"/>
    <p:restoredTop sz="97491" autoAdjust="0"/>
  </p:normalViewPr>
  <p:slideViewPr>
    <p:cSldViewPr snapToGrid="0">
      <p:cViewPr varScale="1">
        <p:scale>
          <a:sx n="109" d="100"/>
          <a:sy n="109" d="100"/>
        </p:scale>
        <p:origin x="54" y="153"/>
      </p:cViewPr>
      <p:guideLst>
        <p:guide orient="horz" pos="1593"/>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extLst/>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extLst/>
          </a:lstStyle>
          <a:p>
            <a:fld id="{A8ADFD5B-A66C-449C-B6E8-FB716D07777D}" type="datetimeFigureOut">
              <a:rPr lang="en-US" smtClean="0"/>
              <a:pPr/>
              <a:t>9/26/2019</a:t>
            </a:fld>
            <a:endParaRPr 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extLst/>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extLst/>
          </a:lstStyle>
          <a:p>
            <a:fld id="{CA5D3BF3-D352-46FC-8343-31F56E6730EA}" type="slidenum">
              <a:rPr lang="en-US" smtClean="0"/>
              <a:pPr/>
              <a:t>‹#›</a:t>
            </a:fld>
            <a:endParaRPr lang="en-US" dirty="0"/>
          </a:p>
        </p:txBody>
      </p:sp>
    </p:spTree>
    <p:extLst>
      <p:ext uri="{BB962C8B-B14F-4D97-AF65-F5344CB8AC3E}">
        <p14:creationId xmlns:p14="http://schemas.microsoft.com/office/powerpoint/2010/main" val="146176813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a:t>
            </a:fld>
            <a:endParaRPr lang="en-US"/>
          </a:p>
        </p:txBody>
      </p:sp>
    </p:spTree>
    <p:extLst>
      <p:ext uri="{BB962C8B-B14F-4D97-AF65-F5344CB8AC3E}">
        <p14:creationId xmlns:p14="http://schemas.microsoft.com/office/powerpoint/2010/main" val="80686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11</a:t>
            </a:fld>
            <a:endParaRPr lang="en-US"/>
          </a:p>
        </p:txBody>
      </p:sp>
    </p:spTree>
    <p:extLst>
      <p:ext uri="{BB962C8B-B14F-4D97-AF65-F5344CB8AC3E}">
        <p14:creationId xmlns:p14="http://schemas.microsoft.com/office/powerpoint/2010/main" val="1307531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12</a:t>
            </a:fld>
            <a:endParaRPr lang="en-US" dirty="0"/>
          </a:p>
        </p:txBody>
      </p:sp>
    </p:spTree>
    <p:extLst>
      <p:ext uri="{BB962C8B-B14F-4D97-AF65-F5344CB8AC3E}">
        <p14:creationId xmlns:p14="http://schemas.microsoft.com/office/powerpoint/2010/main" val="4194428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13</a:t>
            </a:fld>
            <a:endParaRPr lang="en-US"/>
          </a:p>
        </p:txBody>
      </p:sp>
    </p:spTree>
    <p:extLst>
      <p:ext uri="{BB962C8B-B14F-4D97-AF65-F5344CB8AC3E}">
        <p14:creationId xmlns:p14="http://schemas.microsoft.com/office/powerpoint/2010/main" val="550648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18</a:t>
            </a:fld>
            <a:endParaRPr lang="en-US"/>
          </a:p>
        </p:txBody>
      </p:sp>
    </p:spTree>
    <p:extLst>
      <p:ext uri="{BB962C8B-B14F-4D97-AF65-F5344CB8AC3E}">
        <p14:creationId xmlns:p14="http://schemas.microsoft.com/office/powerpoint/2010/main" val="1333715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BF2FF904-7A5D-4CD6-BB81-515439E94220}" type="datetime1">
              <a:rPr lang="en-US" smtClean="0">
                <a:solidFill>
                  <a:srgbClr val="FFFFFF"/>
                </a:solidFill>
              </a:rPr>
              <a:pPr algn="ctr"/>
              <a:t>9/26/2019</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dirty="0"/>
          </a:p>
        </p:txBody>
      </p:sp>
      <p:sp>
        <p:nvSpPr>
          <p:cNvPr id="3" name="Rectangle 2"/>
          <p:cNvSpPr>
            <a:spLocks noGrp="1"/>
          </p:cNvSpPr>
          <p:nvPr>
            <p:ph type="dt" sz="half" idx="10"/>
          </p:nvPr>
        </p:nvSpPr>
        <p:spPr/>
        <p:txBody>
          <a:bodyPr/>
          <a:lstStyle/>
          <a:p>
            <a:fld id="{ECBF5D9E-01EA-4B7C-B8C1-171E09783D92}" type="datetime1">
              <a:rPr lang="en-US" smtClean="0"/>
              <a:pPr/>
              <a:t>9/26/2019</a:t>
            </a:fld>
            <a:endParaRPr lang="en-US" dirty="0"/>
          </a:p>
        </p:txBody>
      </p:sp>
      <p:sp>
        <p:nvSpPr>
          <p:cNvPr id="4" name="Rectangle 3"/>
          <p:cNvSpPr>
            <a:spLocks noGrp="1"/>
          </p:cNvSpPr>
          <p:nvPr>
            <p:ph type="ftr" sz="quarter" idx="11"/>
          </p:nvPr>
        </p:nvSpPr>
        <p:spPr/>
        <p:txBody>
          <a:bodyPr/>
          <a:lstStyle/>
          <a:p>
            <a:endParaRPr lang="en-US" dirty="0"/>
          </a:p>
        </p:txBody>
      </p:sp>
      <p:sp>
        <p:nvSpPr>
          <p:cNvPr id="5" name="Rectangle 4"/>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dirty="0"/>
          </a:p>
        </p:txBody>
      </p:sp>
      <p:sp>
        <p:nvSpPr>
          <p:cNvPr id="7" name="Rectangle 6"/>
          <p:cNvSpPr>
            <a:spLocks noGrp="1"/>
          </p:cNvSpPr>
          <p:nvPr>
            <p:ph sz="quarter" idx="13"/>
          </p:nvPr>
        </p:nvSpPr>
        <p:spPr>
          <a:xfrm>
            <a:off x="609600" y="1352550"/>
            <a:ext cx="8153400" cy="3276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p>
            <a:fld id="{45C9BC81-2B49-4047-842E-D39C8B577613}" type="datetime1">
              <a:rPr lang="en-US" smtClean="0"/>
              <a:pPr/>
              <a:t>9/26/2019</a:t>
            </a:fld>
            <a:endParaRPr lang="en-US" dirty="0"/>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99186F0E-344D-4CCC-9323-01EEAEC9A059}" type="datetime1">
              <a:rPr lang="en-US" smtClean="0"/>
              <a:pPr/>
              <a:t>9/26/2019</a:t>
            </a:fld>
            <a:endParaRPr lang="en-US" dirty="0"/>
          </a:p>
        </p:txBody>
      </p:sp>
      <p:sp>
        <p:nvSpPr>
          <p:cNvPr id="10" name="Slide Number Placeholder 9"/>
          <p:cNvSpPr>
            <a:spLocks noGrp="1"/>
          </p:cNvSpPr>
          <p:nvPr>
            <p:ph type="sldNum" sz="quarter" idx="16"/>
          </p:nvPr>
        </p:nvSpPr>
        <p:spPr/>
        <p:txBody>
          <a:bodyPr rtlCol="0"/>
          <a:lstStyle/>
          <a:p>
            <a:pPr algn="ctr"/>
            <a:fld id="{8F82E0A0-C266-4798-8C8F-B9F91E9DA37E}" type="slidenum">
              <a:rPr lang="en-US" sz="1400" b="1" smtClean="0">
                <a:solidFill>
                  <a:srgbClr val="FFFFFF"/>
                </a:solidFill>
              </a:rPr>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smtClean="0"/>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732CBB14-9E21-4A83-9264-2196F381D561}" type="datetime1">
              <a:rPr lang="en-US" smtClean="0"/>
              <a:pPr/>
              <a:t>9/26/2019</a:t>
            </a:fld>
            <a:endParaRPr lang="en-US" dirty="0"/>
          </a:p>
        </p:txBody>
      </p:sp>
      <p:sp>
        <p:nvSpPr>
          <p:cNvPr id="12" name="Slide Number Placeholder 11"/>
          <p:cNvSpPr>
            <a:spLocks noGrp="1"/>
          </p:cNvSpPr>
          <p:nvPr>
            <p:ph type="sldNum" sz="quarter" idx="16"/>
          </p:nvPr>
        </p:nvSpPr>
        <p:spPr/>
        <p:txBody>
          <a:bodyPr rtlCol="0"/>
          <a:lstStyle/>
          <a:p>
            <a:pPr algn="ctr"/>
            <a:fld id="{8F82E0A0-C266-4798-8C8F-B9F91E9DA37E}" type="slidenum">
              <a:rPr lang="en-US" sz="1400" b="1" smtClean="0">
                <a:solidFill>
                  <a:srgbClr val="FFFFFF"/>
                </a:solidFill>
              </a:rPr>
              <a:pPr algn="ctr"/>
              <a:t>‹#›</a:t>
            </a:fld>
            <a:endParaRPr lang="en-US" dirty="0"/>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BABB85-2996-4EBB-82AA-8B44C3C5F7C0}" type="datetime1">
              <a:rPr lang="en-US" smtClean="0"/>
              <a:pPr/>
              <a:t>9/26/2019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D3EF2-F2E4-4102-AB7B-CC575B151EA1}" type="datetime1">
              <a:rPr lang="en-US" smtClean="0"/>
              <a:pPr/>
              <a:t>9/26/2019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9BF2E951-5671-483D-BB36-9CDEED41129E}" type="datetime1">
              <a:rPr lang="en-US" smtClean="0"/>
              <a:pPr/>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dirty="0" smtClean="0"/>
              <a:t>Click icon to add picture</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smtClean="0"/>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4686300"/>
            <a:ext cx="2667000" cy="273844"/>
          </a:xfrm>
        </p:spPr>
        <p:txBody>
          <a:bodyPr rtlCol="0"/>
          <a:lstStyle/>
          <a:p>
            <a:fld id="{ECDBC90A-B2A7-48E3-B4AA-0DB348CA23BA}" type="datetime1">
              <a:rPr lang="en-US" smtClean="0"/>
              <a:pPr/>
              <a:t>9/26/2019</a:t>
            </a:fld>
            <a:endParaRPr lang="en-US" dirty="0"/>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4B0EFD78-F897-45FC-9BA2-AF2AE2787F2F}" type="datetime1">
              <a:rPr lang="en-US" smtClean="0"/>
              <a:pPr/>
              <a:t>9/26/2019</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sldNum="0" hdr="0" dt="0"/>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342900" y="254382"/>
            <a:ext cx="8534400" cy="3618353"/>
          </a:xfrm>
        </p:spPr>
        <p:txBody>
          <a:bodyPr>
            <a:normAutofit/>
          </a:bodyPr>
          <a:lstStyle/>
          <a:p>
            <a:pPr algn="ctr"/>
            <a:r>
              <a:rPr lang="en-US" cap="small" dirty="0" smtClean="0"/>
              <a:t>Voting Rights Policy &amp; The Law</a:t>
            </a:r>
            <a:br>
              <a:rPr lang="en-US" cap="small" dirty="0" smtClean="0"/>
            </a:br>
            <a:r>
              <a:rPr lang="en-US" dirty="0" smtClean="0"/>
              <a:t>______________________________</a:t>
            </a:r>
            <a:r>
              <a:rPr lang="en-US" dirty="0"/>
              <a:t/>
            </a:r>
            <a:br>
              <a:rPr lang="en-US" dirty="0"/>
            </a:br>
            <a:r>
              <a:rPr lang="en-US" dirty="0" smtClean="0"/>
              <a:t/>
            </a:r>
            <a:br>
              <a:rPr lang="en-US" dirty="0" smtClean="0"/>
            </a:br>
            <a:r>
              <a:rPr lang="en-US" sz="2700" cap="none" dirty="0" smtClean="0"/>
              <a:t/>
            </a:r>
            <a:br>
              <a:rPr lang="en-US" sz="2700" cap="none" dirty="0" smtClean="0"/>
            </a:br>
            <a:r>
              <a:rPr lang="en-US" sz="2700" cap="none" dirty="0" smtClean="0"/>
              <a:t/>
            </a:r>
            <a:br>
              <a:rPr lang="en-US" sz="2700" cap="none" dirty="0" smtClean="0"/>
            </a:br>
            <a:endParaRPr lang="en-US" sz="2700" dirty="0"/>
          </a:p>
        </p:txBody>
      </p:sp>
      <p:sp>
        <p:nvSpPr>
          <p:cNvPr id="5" name="Rectangle 4"/>
          <p:cNvSpPr>
            <a:spLocks noGrp="1"/>
          </p:cNvSpPr>
          <p:nvPr>
            <p:ph type="subTitle" idx="1"/>
          </p:nvPr>
        </p:nvSpPr>
        <p:spPr/>
        <p:txBody>
          <a:bodyPr>
            <a:normAutofit lnSpcReduction="10000"/>
          </a:bodyPr>
          <a:lstStyle/>
          <a:p>
            <a:pPr algn="ctr"/>
            <a:endParaRPr lang="en-US" dirty="0"/>
          </a:p>
        </p:txBody>
      </p:sp>
      <p:sp>
        <p:nvSpPr>
          <p:cNvPr id="6" name="TextBox 5"/>
          <p:cNvSpPr txBox="1"/>
          <p:nvPr/>
        </p:nvSpPr>
        <p:spPr>
          <a:xfrm>
            <a:off x="1613391" y="2847192"/>
            <a:ext cx="5497830" cy="1446550"/>
          </a:xfrm>
          <a:prstGeom prst="rect">
            <a:avLst/>
          </a:prstGeom>
          <a:noFill/>
        </p:spPr>
        <p:txBody>
          <a:bodyPr wrap="square" rtlCol="0">
            <a:spAutoFit/>
          </a:bodyPr>
          <a:lstStyle/>
          <a:p>
            <a:pPr algn="ctr"/>
            <a:r>
              <a:rPr lang="en-US" sz="2200" dirty="0" smtClean="0"/>
              <a:t>Matt Barreto &amp; Chad Dunn</a:t>
            </a:r>
          </a:p>
          <a:p>
            <a:pPr algn="ctr"/>
            <a:endParaRPr lang="en-US" sz="2200" dirty="0" smtClean="0"/>
          </a:p>
          <a:p>
            <a:pPr algn="ctr"/>
            <a:r>
              <a:rPr lang="en-US" sz="2200" dirty="0" smtClean="0"/>
              <a:t>September 26, 2019</a:t>
            </a:r>
            <a:endParaRPr lang="en-US" sz="2200" dirty="0" smtClean="0"/>
          </a:p>
          <a:p>
            <a:pPr algn="ctr"/>
            <a:endParaRPr lang="en-US" sz="2200" dirty="0"/>
          </a:p>
        </p:txBody>
      </p:sp>
      <p:pic>
        <p:nvPicPr>
          <p:cNvPr id="8" name="Picture 2" descr="http://www.mattbarreto.com/mbarreto/images/ucl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1967" y="2109171"/>
            <a:ext cx="2000679" cy="507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571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744"/>
            <a:ext cx="9144000" cy="511629"/>
          </a:xfrm>
        </p:spPr>
        <p:txBody>
          <a:bodyPr>
            <a:noAutofit/>
          </a:bodyPr>
          <a:lstStyle/>
          <a:p>
            <a:pPr algn="ctr"/>
            <a:r>
              <a:rPr lang="en-US" dirty="0" smtClean="0">
                <a:solidFill>
                  <a:schemeClr val="tx1"/>
                </a:solidFill>
              </a:rPr>
              <a:t>Section 203</a:t>
            </a:r>
            <a:endParaRPr lang="en-US" dirty="0">
              <a:solidFill>
                <a:schemeClr val="tx1"/>
              </a:solidFill>
            </a:endParaRP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smtClean="0"/>
              <a:t>Amended in 1975 and added Section 203</a:t>
            </a:r>
          </a:p>
          <a:p>
            <a:pPr lvl="1"/>
            <a:r>
              <a:rPr lang="en-US" dirty="0" smtClean="0"/>
              <a:t>“Whenever </a:t>
            </a:r>
            <a:r>
              <a:rPr lang="en-US" dirty="0"/>
              <a:t>any State or political subdivision [covered by the section] provides registration or voting notices, forms, instructions, assistance, or other materials or information relating to the electoral process, including ballots, it shall provide them in the language of the applicable minority group as well as in the English language</a:t>
            </a:r>
            <a:r>
              <a:rPr lang="en-US" dirty="0" smtClean="0"/>
              <a:t>.”</a:t>
            </a:r>
          </a:p>
        </p:txBody>
      </p:sp>
    </p:spTree>
    <p:extLst>
      <p:ext uri="{BB962C8B-B14F-4D97-AF65-F5344CB8AC3E}">
        <p14:creationId xmlns:p14="http://schemas.microsoft.com/office/powerpoint/2010/main" val="44346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282832" y="941902"/>
            <a:ext cx="8534400" cy="1318978"/>
          </a:xfrm>
        </p:spPr>
        <p:txBody>
          <a:bodyPr>
            <a:normAutofit/>
          </a:bodyPr>
          <a:lstStyle/>
          <a:p>
            <a:pPr algn="ctr"/>
            <a:r>
              <a:rPr lang="en-US" cap="small" dirty="0" smtClean="0"/>
              <a:t>California Voting Rights Act</a:t>
            </a:r>
            <a:endParaRPr lang="en-US" sz="2700" dirty="0"/>
          </a:p>
        </p:txBody>
      </p:sp>
      <p:sp>
        <p:nvSpPr>
          <p:cNvPr id="5" name="Rectangle 4"/>
          <p:cNvSpPr>
            <a:spLocks noGrp="1"/>
          </p:cNvSpPr>
          <p:nvPr>
            <p:ph type="subTitle" idx="1"/>
          </p:nvPr>
        </p:nvSpPr>
        <p:spPr/>
        <p:txBody>
          <a:bodyPr>
            <a:normAutofit lnSpcReduction="10000"/>
          </a:bodyPr>
          <a:lstStyle/>
          <a:p>
            <a:pPr algn="ctr"/>
            <a:endParaRPr lang="en-US" dirty="0"/>
          </a:p>
        </p:txBody>
      </p:sp>
      <p:sp>
        <p:nvSpPr>
          <p:cNvPr id="2" name="TextBox 1"/>
          <p:cNvSpPr txBox="1"/>
          <p:nvPr/>
        </p:nvSpPr>
        <p:spPr>
          <a:xfrm>
            <a:off x="1058783" y="4015110"/>
            <a:ext cx="7328950" cy="369332"/>
          </a:xfrm>
          <a:prstGeom prst="rect">
            <a:avLst/>
          </a:prstGeom>
          <a:noFill/>
        </p:spPr>
        <p:txBody>
          <a:bodyPr wrap="square" rtlCol="0">
            <a:spAutoFit/>
          </a:bodyPr>
          <a:lstStyle/>
          <a:p>
            <a:r>
              <a:rPr lang="en-US" dirty="0" smtClean="0"/>
              <a:t>Voting Rights Policy &amp; The Law</a:t>
            </a:r>
            <a:endParaRPr lang="en-US" dirty="0"/>
          </a:p>
        </p:txBody>
      </p:sp>
      <p:pic>
        <p:nvPicPr>
          <p:cNvPr id="6" name="Picture 2" descr="http://www.mattbarreto.com/mbarreto/images/ucl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506" y="4093291"/>
            <a:ext cx="838772" cy="212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994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744"/>
            <a:ext cx="9144000" cy="511629"/>
          </a:xfrm>
        </p:spPr>
        <p:txBody>
          <a:bodyPr>
            <a:noAutofit/>
          </a:bodyPr>
          <a:lstStyle/>
          <a:p>
            <a:pPr algn="ctr"/>
            <a:r>
              <a:rPr lang="en-US" dirty="0">
                <a:solidFill>
                  <a:schemeClr val="tx1"/>
                </a:solidFill>
              </a:rPr>
              <a:t>The California Voting Rights Act</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Federal VRA has been interpreted more narrowly</a:t>
            </a:r>
          </a:p>
          <a:p>
            <a:r>
              <a:rPr lang="en-US" dirty="0"/>
              <a:t>California Voting Rights Act signed in 2002</a:t>
            </a:r>
          </a:p>
          <a:p>
            <a:r>
              <a:rPr lang="en-US" dirty="0"/>
              <a:t>Allows civil rights groups to bring lawsuits under California law against at-large jurisdictions</a:t>
            </a:r>
          </a:p>
          <a:p>
            <a:r>
              <a:rPr lang="en-US" dirty="0"/>
              <a:t>If they can prove the at-large system is preventing minority groups from getting elected to office</a:t>
            </a:r>
          </a:p>
          <a:p>
            <a:r>
              <a:rPr lang="en-US" dirty="0"/>
              <a:t>Has resulted in considerable increases in Latino elected officials at local level in California</a:t>
            </a:r>
          </a:p>
        </p:txBody>
      </p:sp>
    </p:spTree>
    <p:extLst>
      <p:ext uri="{BB962C8B-B14F-4D97-AF65-F5344CB8AC3E}">
        <p14:creationId xmlns:p14="http://schemas.microsoft.com/office/powerpoint/2010/main" val="57386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282832" y="941902"/>
            <a:ext cx="8534400" cy="1318978"/>
          </a:xfrm>
        </p:spPr>
        <p:txBody>
          <a:bodyPr>
            <a:normAutofit/>
          </a:bodyPr>
          <a:lstStyle/>
          <a:p>
            <a:pPr algn="ctr"/>
            <a:r>
              <a:rPr lang="en-US" cap="small" dirty="0" smtClean="0"/>
              <a:t>The Court Structure</a:t>
            </a:r>
            <a:endParaRPr lang="en-US" sz="2700" dirty="0"/>
          </a:p>
        </p:txBody>
      </p:sp>
      <p:sp>
        <p:nvSpPr>
          <p:cNvPr id="5" name="Rectangle 4"/>
          <p:cNvSpPr>
            <a:spLocks noGrp="1"/>
          </p:cNvSpPr>
          <p:nvPr>
            <p:ph type="subTitle" idx="1"/>
          </p:nvPr>
        </p:nvSpPr>
        <p:spPr/>
        <p:txBody>
          <a:bodyPr>
            <a:normAutofit lnSpcReduction="10000"/>
          </a:bodyPr>
          <a:lstStyle/>
          <a:p>
            <a:pPr algn="ctr"/>
            <a:endParaRPr lang="en-US" dirty="0"/>
          </a:p>
        </p:txBody>
      </p:sp>
      <p:sp>
        <p:nvSpPr>
          <p:cNvPr id="2" name="TextBox 1"/>
          <p:cNvSpPr txBox="1"/>
          <p:nvPr/>
        </p:nvSpPr>
        <p:spPr>
          <a:xfrm>
            <a:off x="1058783" y="4015110"/>
            <a:ext cx="7328950" cy="369332"/>
          </a:xfrm>
          <a:prstGeom prst="rect">
            <a:avLst/>
          </a:prstGeom>
          <a:noFill/>
        </p:spPr>
        <p:txBody>
          <a:bodyPr wrap="square" rtlCol="0">
            <a:spAutoFit/>
          </a:bodyPr>
          <a:lstStyle/>
          <a:p>
            <a:r>
              <a:rPr lang="en-US" dirty="0" smtClean="0"/>
              <a:t>Voting Rights Policy &amp; The Law</a:t>
            </a:r>
            <a:endParaRPr lang="en-US" dirty="0"/>
          </a:p>
        </p:txBody>
      </p:sp>
      <p:pic>
        <p:nvPicPr>
          <p:cNvPr id="6" name="Picture 2" descr="http://www.mattbarreto.com/mbarreto/images/ucl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506" y="4093291"/>
            <a:ext cx="838772" cy="212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7339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744"/>
            <a:ext cx="9144000" cy="511629"/>
          </a:xfrm>
        </p:spPr>
        <p:txBody>
          <a:bodyPr>
            <a:noAutofit/>
          </a:bodyPr>
          <a:lstStyle/>
          <a:p>
            <a:pPr algn="ctr"/>
            <a:r>
              <a:rPr lang="en-US" dirty="0" smtClean="0">
                <a:solidFill>
                  <a:schemeClr val="tx1"/>
                </a:solidFill>
              </a:rPr>
              <a:t>The Court Structure</a:t>
            </a:r>
            <a:endParaRPr lang="en-US" dirty="0">
              <a:solidFill>
                <a:schemeClr val="tx1"/>
              </a:solidFill>
            </a:endParaRP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n-US" u="sng" dirty="0" smtClean="0"/>
              <a:t>Federal Court</a:t>
            </a:r>
            <a:r>
              <a:rPr lang="en-US" dirty="0" smtClean="0"/>
              <a:t>			</a:t>
            </a:r>
            <a:r>
              <a:rPr lang="en-US" u="sng" dirty="0" smtClean="0"/>
              <a:t>State Court</a:t>
            </a:r>
          </a:p>
          <a:p>
            <a:pPr marL="0" indent="0">
              <a:buNone/>
            </a:pPr>
            <a:r>
              <a:rPr lang="en-US" dirty="0" smtClean="0"/>
              <a:t>District Court			Superior Court</a:t>
            </a:r>
          </a:p>
          <a:p>
            <a:pPr marL="0" indent="0">
              <a:buNone/>
            </a:pPr>
            <a:r>
              <a:rPr lang="en-US" dirty="0" smtClean="0"/>
              <a:t>Court of Appeals			Court of Appeals</a:t>
            </a:r>
          </a:p>
          <a:p>
            <a:pPr marL="0" indent="0">
              <a:buNone/>
            </a:pPr>
            <a:r>
              <a:rPr lang="en-US" dirty="0" smtClean="0"/>
              <a:t>U.S. Supreme Court		State Supreme Court</a:t>
            </a:r>
          </a:p>
          <a:p>
            <a:pPr marL="0" indent="0">
              <a:buNone/>
            </a:pPr>
            <a:r>
              <a:rPr lang="en-US" dirty="0"/>
              <a:t>	</a:t>
            </a:r>
            <a:r>
              <a:rPr lang="en-US" dirty="0" smtClean="0"/>
              <a:t>				U.S. Supreme Court</a:t>
            </a:r>
          </a:p>
        </p:txBody>
      </p:sp>
    </p:spTree>
    <p:extLst>
      <p:ext uri="{BB962C8B-B14F-4D97-AF65-F5344CB8AC3E}">
        <p14:creationId xmlns:p14="http://schemas.microsoft.com/office/powerpoint/2010/main" val="238739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pic>
        <p:nvPicPr>
          <p:cNvPr id="2050" name="Picture 2" descr="Image result for federal circuit court ma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808" y="107486"/>
            <a:ext cx="7507224" cy="4868434"/>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p:cNvSpPr/>
          <p:nvPr/>
        </p:nvSpPr>
        <p:spPr>
          <a:xfrm>
            <a:off x="-45720" y="542544"/>
            <a:ext cx="859536" cy="56692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9699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744"/>
            <a:ext cx="9144000" cy="511629"/>
          </a:xfrm>
        </p:spPr>
        <p:txBody>
          <a:bodyPr>
            <a:noAutofit/>
          </a:bodyPr>
          <a:lstStyle/>
          <a:p>
            <a:pPr algn="ctr"/>
            <a:r>
              <a:rPr lang="en-US" dirty="0" smtClean="0">
                <a:solidFill>
                  <a:schemeClr val="tx1"/>
                </a:solidFill>
              </a:rPr>
              <a:t>9</a:t>
            </a:r>
            <a:r>
              <a:rPr lang="en-US" baseline="30000" dirty="0" smtClean="0">
                <a:solidFill>
                  <a:schemeClr val="tx1"/>
                </a:solidFill>
              </a:rPr>
              <a:t>th</a:t>
            </a:r>
            <a:r>
              <a:rPr lang="en-US" dirty="0" smtClean="0">
                <a:solidFill>
                  <a:schemeClr val="tx1"/>
                </a:solidFill>
              </a:rPr>
              <a:t> Circuit Court</a:t>
            </a:r>
            <a:endParaRPr lang="en-US" dirty="0">
              <a:solidFill>
                <a:schemeClr val="tx1"/>
              </a:solidFill>
            </a:endParaRP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431292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smtClean="0"/>
              <a:t>Jurisdictions we might consider:</a:t>
            </a:r>
          </a:p>
          <a:p>
            <a:pPr lvl="1"/>
            <a:r>
              <a:rPr lang="en-US" dirty="0" smtClean="0"/>
              <a:t>WA</a:t>
            </a:r>
          </a:p>
          <a:p>
            <a:pPr lvl="1"/>
            <a:r>
              <a:rPr lang="en-US" dirty="0" smtClean="0"/>
              <a:t>OR</a:t>
            </a:r>
          </a:p>
          <a:p>
            <a:pPr lvl="1"/>
            <a:r>
              <a:rPr lang="en-US" dirty="0" smtClean="0"/>
              <a:t>CA</a:t>
            </a:r>
          </a:p>
          <a:p>
            <a:pPr lvl="1"/>
            <a:r>
              <a:rPr lang="en-US" dirty="0" smtClean="0"/>
              <a:t>NV</a:t>
            </a:r>
          </a:p>
          <a:p>
            <a:pPr lvl="1"/>
            <a:r>
              <a:rPr lang="en-US" dirty="0" smtClean="0"/>
              <a:t>AZ</a:t>
            </a:r>
          </a:p>
          <a:p>
            <a:pPr lvl="1"/>
            <a:r>
              <a:rPr lang="en-US" dirty="0" smtClean="0"/>
              <a:t>ID? MT? HI? AK?</a:t>
            </a:r>
          </a:p>
        </p:txBody>
      </p:sp>
      <p:pic>
        <p:nvPicPr>
          <p:cNvPr id="1026" name="Picture 2" descr="Image result for map of 9th circu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7275" y="943206"/>
            <a:ext cx="3997301" cy="407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991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500"/>
                                        <p:tgtEl>
                                          <p:spTgt spid="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500"/>
                                        <p:tgtEl>
                                          <p:spTgt spid="9">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fade">
                                      <p:cBhvr>
                                        <p:cTn id="22" dur="500"/>
                                        <p:tgtEl>
                                          <p:spTgt spid="9">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Effect transition="in" filter="fade">
                                      <p:cBhvr>
                                        <p:cTn id="25"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744"/>
            <a:ext cx="9144000" cy="511629"/>
          </a:xfrm>
        </p:spPr>
        <p:txBody>
          <a:bodyPr>
            <a:noAutofit/>
          </a:bodyPr>
          <a:lstStyle/>
          <a:p>
            <a:pPr algn="ctr"/>
            <a:r>
              <a:rPr lang="en-US" dirty="0" smtClean="0">
                <a:solidFill>
                  <a:schemeClr val="tx1"/>
                </a:solidFill>
              </a:rPr>
              <a:t>Next steps for this class</a:t>
            </a:r>
            <a:endParaRPr lang="en-US" dirty="0">
              <a:solidFill>
                <a:schemeClr val="tx1"/>
              </a:solidFill>
            </a:endParaRP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smtClean="0"/>
              <a:t>What jurisdictions are not in compliance with the Federal or California Voting Rights Act?</a:t>
            </a:r>
          </a:p>
          <a:p>
            <a:r>
              <a:rPr lang="en-US" dirty="0" smtClean="0"/>
              <a:t>Lack of minority representation</a:t>
            </a:r>
          </a:p>
          <a:p>
            <a:r>
              <a:rPr lang="en-US" dirty="0" smtClean="0"/>
              <a:t>Lack of language assistance (Section 203)</a:t>
            </a:r>
          </a:p>
          <a:p>
            <a:r>
              <a:rPr lang="en-US" dirty="0" smtClean="0"/>
              <a:t>Example:</a:t>
            </a:r>
          </a:p>
          <a:p>
            <a:pPr lvl="1"/>
            <a:r>
              <a:rPr lang="en-US" dirty="0" smtClean="0"/>
              <a:t>Riverside, CA</a:t>
            </a:r>
          </a:p>
          <a:p>
            <a:pPr lvl="1"/>
            <a:r>
              <a:rPr lang="en-US" dirty="0" smtClean="0"/>
              <a:t>Dodge City, KS</a:t>
            </a:r>
            <a:endParaRPr lang="en-US" dirty="0" smtClean="0"/>
          </a:p>
        </p:txBody>
      </p:sp>
    </p:spTree>
    <p:extLst>
      <p:ext uri="{BB962C8B-B14F-4D97-AF65-F5344CB8AC3E}">
        <p14:creationId xmlns:p14="http://schemas.microsoft.com/office/powerpoint/2010/main" val="36028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Effect transition="in" filter="fade">
                                      <p:cBhvr>
                                        <p:cTn id="25" dur="500"/>
                                        <p:tgtEl>
                                          <p:spTgt spid="9">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xEl>
                                              <p:pRg st="5" end="5"/>
                                            </p:txEl>
                                          </p:spTgt>
                                        </p:tgtEl>
                                        <p:attrNameLst>
                                          <p:attrName>style.visibility</p:attrName>
                                        </p:attrNameLst>
                                      </p:cBhvr>
                                      <p:to>
                                        <p:strVal val="visible"/>
                                      </p:to>
                                    </p:set>
                                    <p:animEffect transition="in" filter="fade">
                                      <p:cBhvr>
                                        <p:cTn id="28"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282832" y="941902"/>
            <a:ext cx="8534400" cy="1318978"/>
          </a:xfrm>
        </p:spPr>
        <p:txBody>
          <a:bodyPr>
            <a:normAutofit fontScale="90000"/>
          </a:bodyPr>
          <a:lstStyle/>
          <a:p>
            <a:pPr algn="ctr"/>
            <a:r>
              <a:rPr lang="en-US" cap="small" dirty="0" smtClean="0"/>
              <a:t>Thank you!</a:t>
            </a:r>
            <a:br>
              <a:rPr lang="en-US" cap="small" dirty="0" smtClean="0"/>
            </a:br>
            <a:r>
              <a:rPr lang="en-US" cap="small" dirty="0" smtClean="0"/>
              <a:t>Contact us:</a:t>
            </a:r>
            <a:endParaRPr lang="en-US" sz="2700" dirty="0"/>
          </a:p>
        </p:txBody>
      </p:sp>
      <p:sp>
        <p:nvSpPr>
          <p:cNvPr id="5" name="Rectangle 4"/>
          <p:cNvSpPr>
            <a:spLocks noGrp="1"/>
          </p:cNvSpPr>
          <p:nvPr>
            <p:ph type="subTitle" idx="1"/>
          </p:nvPr>
        </p:nvSpPr>
        <p:spPr/>
        <p:txBody>
          <a:bodyPr>
            <a:normAutofit lnSpcReduction="10000"/>
          </a:bodyPr>
          <a:lstStyle/>
          <a:p>
            <a:pPr algn="ctr"/>
            <a:endParaRPr lang="en-US" dirty="0"/>
          </a:p>
        </p:txBody>
      </p:sp>
      <p:sp>
        <p:nvSpPr>
          <p:cNvPr id="2" name="TextBox 1"/>
          <p:cNvSpPr txBox="1"/>
          <p:nvPr/>
        </p:nvSpPr>
        <p:spPr>
          <a:xfrm>
            <a:off x="1058783" y="4015110"/>
            <a:ext cx="7328950" cy="369332"/>
          </a:xfrm>
          <a:prstGeom prst="rect">
            <a:avLst/>
          </a:prstGeom>
          <a:noFill/>
        </p:spPr>
        <p:txBody>
          <a:bodyPr wrap="square" rtlCol="0">
            <a:spAutoFit/>
          </a:bodyPr>
          <a:lstStyle/>
          <a:p>
            <a:r>
              <a:rPr lang="en-US" dirty="0" smtClean="0"/>
              <a:t>Voting Rights Policy &amp; The Law</a:t>
            </a:r>
            <a:endParaRPr lang="en-US" dirty="0"/>
          </a:p>
        </p:txBody>
      </p:sp>
      <p:pic>
        <p:nvPicPr>
          <p:cNvPr id="6" name="Picture 2" descr="http://www.mattbarreto.com/mbarreto/images/ucl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506" y="4093291"/>
            <a:ext cx="838772" cy="21296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43819" y="2413966"/>
            <a:ext cx="6723938" cy="954107"/>
          </a:xfrm>
          <a:prstGeom prst="rect">
            <a:avLst/>
          </a:prstGeom>
          <a:noFill/>
        </p:spPr>
        <p:txBody>
          <a:bodyPr wrap="square" rtlCol="0">
            <a:spAutoFit/>
          </a:bodyPr>
          <a:lstStyle/>
          <a:p>
            <a:r>
              <a:rPr lang="en-US" sz="2800" dirty="0" smtClean="0"/>
              <a:t>Prof. Barreto: </a:t>
            </a:r>
            <a:r>
              <a:rPr lang="en-US" sz="2800" u="sng" dirty="0" smtClean="0">
                <a:solidFill>
                  <a:schemeClr val="accent1">
                    <a:lumMod val="40000"/>
                    <a:lumOff val="60000"/>
                  </a:schemeClr>
                </a:solidFill>
              </a:rPr>
              <a:t>barretom@ucla.edu</a:t>
            </a:r>
          </a:p>
          <a:p>
            <a:r>
              <a:rPr lang="en-US" sz="2800" dirty="0" smtClean="0"/>
              <a:t>Prof. </a:t>
            </a:r>
            <a:r>
              <a:rPr lang="en-US" sz="2800" dirty="0" smtClean="0"/>
              <a:t>Dunn: </a:t>
            </a:r>
            <a:r>
              <a:rPr lang="en-US" sz="2800" u="sng" dirty="0" smtClean="0">
                <a:solidFill>
                  <a:schemeClr val="accent1">
                    <a:lumMod val="40000"/>
                    <a:lumOff val="60000"/>
                  </a:schemeClr>
                </a:solidFill>
              </a:rPr>
              <a:t>cdunn@luskin.ucla.edu</a:t>
            </a:r>
            <a:r>
              <a:rPr lang="en-US" sz="2800" dirty="0" smtClean="0"/>
              <a:t> </a:t>
            </a:r>
            <a:endParaRPr lang="en-US" sz="2800" dirty="0"/>
          </a:p>
        </p:txBody>
      </p:sp>
    </p:spTree>
    <p:extLst>
      <p:ext uri="{BB962C8B-B14F-4D97-AF65-F5344CB8AC3E}">
        <p14:creationId xmlns:p14="http://schemas.microsoft.com/office/powerpoint/2010/main" val="1489355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744"/>
            <a:ext cx="9144000" cy="511629"/>
          </a:xfrm>
        </p:spPr>
        <p:txBody>
          <a:bodyPr>
            <a:noAutofit/>
          </a:bodyPr>
          <a:lstStyle/>
          <a:p>
            <a:pPr algn="ctr"/>
            <a:r>
              <a:rPr lang="en-US" dirty="0" smtClean="0">
                <a:solidFill>
                  <a:schemeClr val="tx1"/>
                </a:solidFill>
              </a:rPr>
              <a:t>Course Overview</a:t>
            </a:r>
            <a:endParaRPr lang="en-US" dirty="0">
              <a:solidFill>
                <a:schemeClr val="tx1"/>
              </a:solidFill>
            </a:endParaRP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smtClean="0"/>
              <a:t>Year-long course across Fall, Winter, Spring (Summer)</a:t>
            </a:r>
          </a:p>
          <a:p>
            <a:pPr lvl="1"/>
            <a:r>
              <a:rPr lang="en-US" dirty="0" smtClean="0"/>
              <a:t>Meeting every-other Thursday</a:t>
            </a:r>
          </a:p>
          <a:p>
            <a:r>
              <a:rPr lang="en-US" dirty="0" smtClean="0"/>
              <a:t>Taught </a:t>
            </a:r>
            <a:r>
              <a:rPr lang="en-US" dirty="0"/>
              <a:t>from the perspective of social science research, and civil rights and voting </a:t>
            </a:r>
            <a:r>
              <a:rPr lang="en-US" dirty="0" smtClean="0"/>
              <a:t>rights</a:t>
            </a:r>
          </a:p>
          <a:p>
            <a:pPr lvl="1"/>
            <a:r>
              <a:rPr lang="en-US" dirty="0" smtClean="0"/>
              <a:t>Cases we have worked on…</a:t>
            </a:r>
          </a:p>
          <a:p>
            <a:r>
              <a:rPr lang="en-US" dirty="0" smtClean="0"/>
              <a:t>Learn the history, legal interpretations, practical application of VRA and CVRA</a:t>
            </a:r>
          </a:p>
          <a:p>
            <a:endParaRPr lang="en-US" dirty="0" smtClean="0"/>
          </a:p>
          <a:p>
            <a:endParaRPr lang="en-US" dirty="0"/>
          </a:p>
        </p:txBody>
      </p:sp>
    </p:spTree>
    <p:extLst>
      <p:ext uri="{BB962C8B-B14F-4D97-AF65-F5344CB8AC3E}">
        <p14:creationId xmlns:p14="http://schemas.microsoft.com/office/powerpoint/2010/main" val="289236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fade">
                                      <p:cBhvr>
                                        <p:cTn id="18" dur="500"/>
                                        <p:tgtEl>
                                          <p:spTgt spid="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744"/>
            <a:ext cx="9144000" cy="511629"/>
          </a:xfrm>
        </p:spPr>
        <p:txBody>
          <a:bodyPr>
            <a:noAutofit/>
          </a:bodyPr>
          <a:lstStyle/>
          <a:p>
            <a:pPr algn="ctr"/>
            <a:r>
              <a:rPr lang="en-US" dirty="0" smtClean="0">
                <a:solidFill>
                  <a:schemeClr val="tx1"/>
                </a:solidFill>
              </a:rPr>
              <a:t>Course Overview</a:t>
            </a:r>
            <a:endParaRPr lang="en-US" dirty="0">
              <a:solidFill>
                <a:schemeClr val="tx1"/>
              </a:solidFill>
            </a:endParaRP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smtClean="0"/>
              <a:t>Learn the elements of proof of a successful voting rights challenge</a:t>
            </a:r>
          </a:p>
          <a:p>
            <a:r>
              <a:rPr lang="en-US" dirty="0" smtClean="0"/>
              <a:t>Narrow down jurisdictions of interest</a:t>
            </a:r>
          </a:p>
          <a:p>
            <a:r>
              <a:rPr lang="en-US" dirty="0" smtClean="0"/>
              <a:t>Students are going to make the case – write a complaint – for why their jurisdiction violates the CVRA or VRA</a:t>
            </a:r>
          </a:p>
          <a:p>
            <a:r>
              <a:rPr lang="en-US" dirty="0" smtClean="0"/>
              <a:t>File a lawsuit against unlawful jurisdictions</a:t>
            </a:r>
          </a:p>
          <a:p>
            <a:pPr marL="0" indent="0">
              <a:buNone/>
            </a:pPr>
            <a:r>
              <a:rPr lang="en-US" dirty="0" smtClean="0"/>
              <a:t>(Could spill over into Summer </a:t>
            </a:r>
            <a:r>
              <a:rPr lang="en-US" dirty="0" smtClean="0"/>
              <a:t>2020?)</a:t>
            </a:r>
            <a:endParaRPr lang="en-US" dirty="0" smtClean="0"/>
          </a:p>
          <a:p>
            <a:endParaRPr lang="en-US" dirty="0" smtClean="0"/>
          </a:p>
          <a:p>
            <a:endParaRPr lang="en-US" dirty="0"/>
          </a:p>
        </p:txBody>
      </p:sp>
    </p:spTree>
    <p:extLst>
      <p:ext uri="{BB962C8B-B14F-4D97-AF65-F5344CB8AC3E}">
        <p14:creationId xmlns:p14="http://schemas.microsoft.com/office/powerpoint/2010/main" val="183938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744"/>
            <a:ext cx="9144000" cy="511629"/>
          </a:xfrm>
        </p:spPr>
        <p:txBody>
          <a:bodyPr>
            <a:noAutofit/>
          </a:bodyPr>
          <a:lstStyle/>
          <a:p>
            <a:pPr algn="ctr"/>
            <a:r>
              <a:rPr lang="en-US" dirty="0" smtClean="0">
                <a:solidFill>
                  <a:schemeClr val="tx1"/>
                </a:solidFill>
              </a:rPr>
              <a:t>The Federal Voting Rights Act</a:t>
            </a:r>
            <a:endParaRPr lang="en-US" dirty="0">
              <a:solidFill>
                <a:schemeClr val="tx1"/>
              </a:solidFill>
            </a:endParaRP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smtClean="0"/>
              <a:t>15</a:t>
            </a:r>
            <a:r>
              <a:rPr lang="en-US" baseline="30000" dirty="0" smtClean="0"/>
              <a:t>th</a:t>
            </a:r>
            <a:r>
              <a:rPr lang="en-US" dirty="0" smtClean="0"/>
              <a:t> Amendment: </a:t>
            </a:r>
            <a:r>
              <a:rPr lang="en-US" dirty="0"/>
              <a:t> the right to vote shall not be denied or abridged on the basis of race, color or previous condition of servitude</a:t>
            </a:r>
            <a:endParaRPr lang="en-US" dirty="0" smtClean="0"/>
          </a:p>
          <a:p>
            <a:r>
              <a:rPr lang="en-US" dirty="0" smtClean="0"/>
              <a:t>1964 Civil Rights Act: Title </a:t>
            </a:r>
            <a:r>
              <a:rPr lang="en-US" dirty="0"/>
              <a:t>I calls for any qualifications for voter registration to be applied equally to all, prohibits a voter from being rejected for non-material errors on an application, and outlines specific requirements for literacy tests.</a:t>
            </a:r>
            <a:endParaRPr lang="en-US" dirty="0" smtClean="0"/>
          </a:p>
          <a:p>
            <a:endParaRPr lang="en-US" dirty="0" smtClean="0"/>
          </a:p>
        </p:txBody>
      </p:sp>
    </p:spTree>
    <p:extLst>
      <p:ext uri="{BB962C8B-B14F-4D97-AF65-F5344CB8AC3E}">
        <p14:creationId xmlns:p14="http://schemas.microsoft.com/office/powerpoint/2010/main" val="287341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744"/>
            <a:ext cx="9144000" cy="511629"/>
          </a:xfrm>
        </p:spPr>
        <p:txBody>
          <a:bodyPr>
            <a:noAutofit/>
          </a:bodyPr>
          <a:lstStyle/>
          <a:p>
            <a:pPr algn="ctr"/>
            <a:r>
              <a:rPr lang="en-US" dirty="0" smtClean="0">
                <a:solidFill>
                  <a:schemeClr val="tx1"/>
                </a:solidFill>
              </a:rPr>
              <a:t>The Federal Voting Rights Act</a:t>
            </a:r>
            <a:endParaRPr lang="en-US" dirty="0">
              <a:solidFill>
                <a:schemeClr val="tx1"/>
              </a:solidFill>
            </a:endParaRP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lnSpcReduction="1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smtClean="0"/>
              <a:t>1964 CRA had no enforcement mechanism of federal oversight on the acts requirements</a:t>
            </a:r>
          </a:p>
          <a:p>
            <a:r>
              <a:rPr lang="en-US" dirty="0" smtClean="0"/>
              <a:t>1965 Voting Rights Act, Section 2</a:t>
            </a:r>
          </a:p>
          <a:p>
            <a:pPr lvl="1"/>
            <a:r>
              <a:rPr lang="en-US" dirty="0" smtClean="0"/>
              <a:t>(a) No </a:t>
            </a:r>
            <a:r>
              <a:rPr lang="en-US" dirty="0"/>
              <a:t>voting qualification or prerequisite to voting or standard, practice, or procedure shall be imposed or applied by any State or political subdivision in a manner which results in a denial or abridgement of the right of any citizen of the United States to vote on account of race or color, or in contravention of the guarantees set forth in section</a:t>
            </a:r>
            <a:endParaRPr lang="en-US" dirty="0" smtClean="0"/>
          </a:p>
        </p:txBody>
      </p:sp>
    </p:spTree>
    <p:extLst>
      <p:ext uri="{BB962C8B-B14F-4D97-AF65-F5344CB8AC3E}">
        <p14:creationId xmlns:p14="http://schemas.microsoft.com/office/powerpoint/2010/main" val="284030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744"/>
            <a:ext cx="9144000" cy="511629"/>
          </a:xfrm>
        </p:spPr>
        <p:txBody>
          <a:bodyPr>
            <a:noAutofit/>
          </a:bodyPr>
          <a:lstStyle/>
          <a:p>
            <a:pPr algn="ctr"/>
            <a:r>
              <a:rPr lang="en-US" dirty="0" smtClean="0">
                <a:solidFill>
                  <a:schemeClr val="tx1"/>
                </a:solidFill>
              </a:rPr>
              <a:t>The Federal Voting Rights Act</a:t>
            </a:r>
            <a:endParaRPr lang="en-US" dirty="0">
              <a:solidFill>
                <a:schemeClr val="tx1"/>
              </a:solidFill>
            </a:endParaRP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775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smtClean="0"/>
              <a:t>1965 VRA</a:t>
            </a:r>
          </a:p>
          <a:p>
            <a:r>
              <a:rPr lang="en-US" dirty="0" smtClean="0"/>
              <a:t>(</a:t>
            </a:r>
            <a:r>
              <a:rPr lang="en-US" dirty="0"/>
              <a:t>b) A violation of subsection (a) is established if, based on the totality of circumstances, it is shown that the political processes leading to nomination or election in the State or political subdivision are not equally open to participation by members of a class of citizens protected by subsection (a) in that its members have less opportunity than other members of the electorate to participate in the political process and to elect representatives of their choice. The extent to which members of a protected class have been elected to office in the State or political subdivision is one circumstance which may be considered: </a:t>
            </a:r>
            <a:r>
              <a:rPr lang="en-US" i="1" dirty="0"/>
              <a:t>Provided</a:t>
            </a:r>
            <a:r>
              <a:rPr lang="en-US" dirty="0"/>
              <a:t>, That nothing in this section establishes a right to have members of a protected class elected in numbers equal to their proportion in the population.</a:t>
            </a:r>
          </a:p>
          <a:p>
            <a:endParaRPr lang="en-US" dirty="0" smtClean="0"/>
          </a:p>
        </p:txBody>
      </p:sp>
    </p:spTree>
    <p:extLst>
      <p:ext uri="{BB962C8B-B14F-4D97-AF65-F5344CB8AC3E}">
        <p14:creationId xmlns:p14="http://schemas.microsoft.com/office/powerpoint/2010/main" val="75995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744"/>
            <a:ext cx="9144000" cy="511629"/>
          </a:xfrm>
        </p:spPr>
        <p:txBody>
          <a:bodyPr>
            <a:noAutofit/>
          </a:bodyPr>
          <a:lstStyle/>
          <a:p>
            <a:pPr algn="ctr"/>
            <a:r>
              <a:rPr lang="en-US" dirty="0" smtClean="0">
                <a:solidFill>
                  <a:schemeClr val="tx1"/>
                </a:solidFill>
              </a:rPr>
              <a:t>VRA Section 5</a:t>
            </a:r>
            <a:endParaRPr lang="en-US" dirty="0">
              <a:solidFill>
                <a:schemeClr val="tx1"/>
              </a:solidFill>
            </a:endParaRP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775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u="sng" dirty="0" smtClean="0"/>
              <a:t>Preclearance</a:t>
            </a:r>
          </a:p>
          <a:p>
            <a:r>
              <a:rPr lang="en-US" dirty="0"/>
              <a:t>SEC. 5. Whenever a State or political subdivision with respect to which the prohibitions set forth in section 4(a) are in effect shall enact or seek to administer any voting qualification or prerequisite to voting, or standard, practice, or procedure with respect to voting different from that in force or effect on November 1, 1964, such State or subdivision may institute an action in the United States District Court for the District of Columbia for a declaratory judgment that such qualification, prerequisite, standard, practice, or procedure does not have the purpose and will not have the effect of denying or abridging the right to vote on account of race or color, and unless and until the court enters such judgment no person shall be denied the right to vote for failure to comply with such qualification, prerequisite, standard, practice, or procedure</a:t>
            </a:r>
            <a:r>
              <a:rPr lang="en-US" dirty="0" smtClean="0"/>
              <a:t>:</a:t>
            </a:r>
          </a:p>
        </p:txBody>
      </p:sp>
    </p:spTree>
    <p:extLst>
      <p:ext uri="{BB962C8B-B14F-4D97-AF65-F5344CB8AC3E}">
        <p14:creationId xmlns:p14="http://schemas.microsoft.com/office/powerpoint/2010/main" val="228806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744"/>
            <a:ext cx="9144000" cy="511629"/>
          </a:xfrm>
        </p:spPr>
        <p:txBody>
          <a:bodyPr>
            <a:noAutofit/>
          </a:bodyPr>
          <a:lstStyle/>
          <a:p>
            <a:pPr algn="ctr"/>
            <a:r>
              <a:rPr lang="en-US" dirty="0" smtClean="0">
                <a:solidFill>
                  <a:schemeClr val="tx1"/>
                </a:solidFill>
              </a:rPr>
              <a:t>VRA Section 5</a:t>
            </a:r>
            <a:endParaRPr lang="en-US" dirty="0">
              <a:solidFill>
                <a:schemeClr val="tx1"/>
              </a:solidFill>
            </a:endParaRP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fontScale="92500" lnSpcReduction="1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smtClean="0"/>
              <a:t>Shelby v. Holder</a:t>
            </a:r>
          </a:p>
          <a:p>
            <a:r>
              <a:rPr lang="en-US" dirty="0" smtClean="0"/>
              <a:t>Formula in Section 4b was outdated</a:t>
            </a:r>
          </a:p>
          <a:p>
            <a:r>
              <a:rPr lang="en-US" dirty="0" smtClean="0"/>
              <a:t>Therefore Section 5 preclearance not in effect</a:t>
            </a:r>
          </a:p>
          <a:p>
            <a:pPr marL="0" indent="0">
              <a:buNone/>
            </a:pPr>
            <a:r>
              <a:rPr lang="en-US" sz="2600" i="1" dirty="0" smtClean="0"/>
              <a:t>“If </a:t>
            </a:r>
            <a:r>
              <a:rPr lang="en-US" sz="2600" i="1" dirty="0"/>
              <a:t>Congress had started from scratch in 2006, it plainly could not have enacted the present coverage formula.” According to the Court, </a:t>
            </a:r>
            <a:r>
              <a:rPr lang="en-US" sz="2600" i="1" dirty="0" smtClean="0"/>
              <a:t>“Regardless </a:t>
            </a:r>
            <a:r>
              <a:rPr lang="en-US" sz="2600" i="1" dirty="0"/>
              <a:t>of how to look at the record no one can fairly say that it shows anything approaching the </a:t>
            </a:r>
            <a:r>
              <a:rPr lang="en-US" sz="2600" i="1" dirty="0" smtClean="0"/>
              <a:t>‘pervasive,’ ‘flagrant,’ ‘widespread,’ </a:t>
            </a:r>
            <a:r>
              <a:rPr lang="en-US" sz="2600" i="1" dirty="0"/>
              <a:t>and </a:t>
            </a:r>
            <a:r>
              <a:rPr lang="en-US" sz="2600" i="1" dirty="0" smtClean="0"/>
              <a:t>‘rampant’ </a:t>
            </a:r>
            <a:r>
              <a:rPr lang="en-US" sz="2600" i="1" dirty="0"/>
              <a:t>discrimination that faced Congress in 1965, and that clearly distinguished the covered jurisdictions from the rest of the nation</a:t>
            </a:r>
            <a:r>
              <a:rPr lang="en-US" sz="2600" i="1" dirty="0" smtClean="0"/>
              <a:t>.”</a:t>
            </a:r>
          </a:p>
        </p:txBody>
      </p:sp>
    </p:spTree>
    <p:extLst>
      <p:ext uri="{BB962C8B-B14F-4D97-AF65-F5344CB8AC3E}">
        <p14:creationId xmlns:p14="http://schemas.microsoft.com/office/powerpoint/2010/main" val="312097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744"/>
            <a:ext cx="9144000" cy="511629"/>
          </a:xfrm>
        </p:spPr>
        <p:txBody>
          <a:bodyPr>
            <a:noAutofit/>
          </a:bodyPr>
          <a:lstStyle/>
          <a:p>
            <a:pPr algn="ctr"/>
            <a:r>
              <a:rPr lang="en-US" dirty="0" smtClean="0">
                <a:solidFill>
                  <a:schemeClr val="tx1"/>
                </a:solidFill>
              </a:rPr>
              <a:t>VRA Section 5</a:t>
            </a:r>
            <a:endParaRPr lang="en-US" dirty="0">
              <a:solidFill>
                <a:schemeClr val="tx1"/>
              </a:solidFill>
            </a:endParaRP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smtClean="0"/>
              <a:t>Shelby v. Holder</a:t>
            </a:r>
          </a:p>
          <a:p>
            <a:r>
              <a:rPr lang="en-US" dirty="0" smtClean="0"/>
              <a:t>Dissent argued that decades of SCOTUS decisions say they should defer to Congress, which had compiled extensive record of contemporaneous discriminatory voting rights practices</a:t>
            </a:r>
          </a:p>
          <a:p>
            <a:pPr marL="0" indent="0">
              <a:buNone/>
            </a:pPr>
            <a:r>
              <a:rPr lang="en-US" sz="2400" i="1" dirty="0" smtClean="0"/>
              <a:t>“</a:t>
            </a:r>
            <a:r>
              <a:rPr lang="en-US" sz="2400" dirty="0" smtClean="0"/>
              <a:t>[</a:t>
            </a:r>
            <a:r>
              <a:rPr lang="en-US" sz="2400" dirty="0"/>
              <a:t>t]</a:t>
            </a:r>
            <a:r>
              <a:rPr lang="en-US" sz="2400" dirty="0" err="1"/>
              <a:t>hrowing</a:t>
            </a:r>
            <a:r>
              <a:rPr lang="en-US" sz="2400" dirty="0"/>
              <a:t> out preclearance when it has worked and is continuing to work to stop discriminatory changes is like throwing away your umbrella in a rainstorm because you are not getting wet</a:t>
            </a:r>
            <a:r>
              <a:rPr lang="en-US" sz="2400" dirty="0" smtClean="0"/>
              <a:t>.</a:t>
            </a:r>
            <a:r>
              <a:rPr lang="en-US" sz="2400" i="1" dirty="0" smtClean="0"/>
              <a:t>”</a:t>
            </a:r>
          </a:p>
        </p:txBody>
      </p:sp>
    </p:spTree>
    <p:extLst>
      <p:ext uri="{BB962C8B-B14F-4D97-AF65-F5344CB8AC3E}">
        <p14:creationId xmlns:p14="http://schemas.microsoft.com/office/powerpoint/2010/main" val="25478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846</Words>
  <Application>Microsoft Office PowerPoint</Application>
  <PresentationFormat>On-screen Show (16:9)</PresentationFormat>
  <Paragraphs>81</Paragraphs>
  <Slides>18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Tw Cen MT</vt:lpstr>
      <vt:lpstr>Wingdings</vt:lpstr>
      <vt:lpstr>Wingdings 2</vt:lpstr>
      <vt:lpstr>WidescreenPresentation</vt:lpstr>
      <vt:lpstr>Voting Rights Policy &amp; The Law ______________________________    </vt:lpstr>
      <vt:lpstr>Course Overview</vt:lpstr>
      <vt:lpstr>Course Overview</vt:lpstr>
      <vt:lpstr>The Federal Voting Rights Act</vt:lpstr>
      <vt:lpstr>The Federal Voting Rights Act</vt:lpstr>
      <vt:lpstr>The Federal Voting Rights Act</vt:lpstr>
      <vt:lpstr>VRA Section 5</vt:lpstr>
      <vt:lpstr>VRA Section 5</vt:lpstr>
      <vt:lpstr>VRA Section 5</vt:lpstr>
      <vt:lpstr>Section 203</vt:lpstr>
      <vt:lpstr>California Voting Rights Act</vt:lpstr>
      <vt:lpstr>The California Voting Rights Act</vt:lpstr>
      <vt:lpstr>The Court Structure</vt:lpstr>
      <vt:lpstr>The Court Structure</vt:lpstr>
      <vt:lpstr>PowerPoint Presentation</vt:lpstr>
      <vt:lpstr>9th Circuit Court</vt:lpstr>
      <vt:lpstr>Next steps for this class</vt:lpstr>
      <vt:lpstr>Thank you! 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2012-09-13T16:58:30Z</dcterms:created>
  <dcterms:modified xsi:type="dcterms:W3CDTF">2019-09-26T15:16:43Z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