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1" r:id="rId1"/>
  </p:sldMasterIdLst>
  <p:notesMasterIdLst>
    <p:notesMasterId r:id="rId9"/>
  </p:notesMasterIdLst>
  <p:sldIdLst>
    <p:sldId id="694" r:id="rId2"/>
    <p:sldId id="695" r:id="rId3"/>
    <p:sldId id="679" r:id="rId4"/>
    <p:sldId id="789" r:id="rId5"/>
    <p:sldId id="663" r:id="rId6"/>
    <p:sldId id="696" r:id="rId7"/>
    <p:sldId id="653" r:id="rId8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8323A"/>
    <a:srgbClr val="008000"/>
    <a:srgbClr val="006C00"/>
    <a:srgbClr val="008A00"/>
    <a:srgbClr val="FF9900"/>
    <a:srgbClr val="2CF43F"/>
    <a:srgbClr val="59BC42"/>
    <a:srgbClr val="E02029"/>
    <a:srgbClr val="AFAD6B"/>
    <a:srgbClr val="B8C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45" autoAdjust="0"/>
    <p:restoredTop sz="97491" autoAdjust="0"/>
  </p:normalViewPr>
  <p:slideViewPr>
    <p:cSldViewPr snapToGrid="0">
      <p:cViewPr varScale="1">
        <p:scale>
          <a:sx n="112" d="100"/>
          <a:sy n="112" d="100"/>
        </p:scale>
        <p:origin x="57" y="153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  <a:extLst/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  <a:extLst/>
          </a:lstStyle>
          <a:p>
            <a:fld id="{A8ADFD5B-A66C-449C-B6E8-FB716D07777D}" type="datetimeFigureOut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6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3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3429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9144000" cy="3429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720103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3720103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algn="ctr"/>
            <a:fld id="{BF2FF904-7A5D-4CD6-BB81-515439E94220}" type="datetime1">
              <a:rPr lang="en-US" smtClean="0">
                <a:solidFill>
                  <a:srgbClr val="FFFFFF"/>
                </a:solidFill>
              </a:rPr>
              <a:pPr algn="ctr"/>
              <a:t>11/16/2021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58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FD78-F897-45FC-9BA2-AF2AE2787F2F}" type="datetime1">
              <a:rPr lang="en-US" smtClean="0"/>
              <a:pPr/>
              <a:t>11/16/2021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02581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571500"/>
            <a:ext cx="1971675" cy="405765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571500"/>
            <a:ext cx="5686425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FD78-F897-45FC-9BA2-AF2AE2787F2F}" type="datetime1">
              <a:rPr lang="en-US" smtClean="0"/>
              <a:pPr/>
              <a:t>11/16/2021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44447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085334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8E54-42D8-47B3-9FA3-39DC2C205D28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A9C3-484A-46CB-B7FE-D4DA4E237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9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429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9144000" cy="3429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720103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3720103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BC81-2B49-4047-842E-D39C8B577613}" type="datetime1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00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1714500"/>
            <a:ext cx="356616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1714500"/>
            <a:ext cx="356616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FD78-F897-45FC-9BA2-AF2AE2787F2F}" type="datetime1">
              <a:rPr lang="en-US" smtClean="0"/>
              <a:pPr/>
              <a:t>11/16/2021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962865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634727"/>
            <a:ext cx="356616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225841"/>
            <a:ext cx="3566160" cy="25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1634727"/>
            <a:ext cx="356616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225841"/>
            <a:ext cx="3566160" cy="25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FD78-F897-45FC-9BA2-AF2AE2787F2F}" type="datetime1">
              <a:rPr lang="en-US" smtClean="0"/>
              <a:pPr/>
              <a:t>11/16/2021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50173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BB85-2996-4EBB-82AA-8B44C3C5F7C0}" type="datetime1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4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3EF2-F2E4-4102-AB7B-CC575B151EA1}" type="datetime1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3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353632"/>
            <a:ext cx="329184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617220"/>
            <a:ext cx="4258818" cy="388848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1693129"/>
            <a:ext cx="329184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FD78-F897-45FC-9BA2-AF2AE2787F2F}" type="datetime1">
              <a:rPr lang="en-US" smtClean="0"/>
              <a:pPr/>
              <a:t>11/16/2021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616752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720104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3429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3720104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C90A-B2A7-48E3-B4AA-0DB348CA23BA}" type="datetime1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00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714500"/>
            <a:ext cx="7290055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4853028"/>
            <a:ext cx="1615607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B0EFD78-F897-45FC-9BA2-AF2AE2787F2F}" type="datetime1">
              <a:rPr lang="en-US" smtClean="0"/>
              <a:pPr/>
              <a:t>11/16/2021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4853028"/>
            <a:ext cx="4426094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4853028"/>
            <a:ext cx="73025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61974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0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lar.google.com/scholar_case?case=17956675361319637626&amp;hl=en&amp;as_sdt=6&amp;as_vis=1&amp;oi=scholarr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86BE877-8405-42B2-A8E4-BF4224E015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544" cy="51442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4916F3-5270-48BF-8D54-7990F611B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0133" y="0"/>
            <a:ext cx="4101411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5515840" y="480060"/>
            <a:ext cx="3156492" cy="2276142"/>
          </a:xfrm>
        </p:spPr>
        <p:txBody>
          <a:bodyPr anchor="b">
            <a:normAutofit/>
          </a:bodyPr>
          <a:lstStyle/>
          <a:p>
            <a:pPr algn="l"/>
            <a:r>
              <a:rPr lang="en-US" sz="4800" b="1" cap="small" dirty="0">
                <a:solidFill>
                  <a:srgbClr val="FFFFFF"/>
                </a:solidFill>
              </a:rPr>
              <a:t>Voting Rights Policy &amp; The Law</a:t>
            </a:r>
            <a:endParaRPr lang="en-US" sz="4800" b="1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5519324" y="2887154"/>
            <a:ext cx="3153009" cy="1769563"/>
          </a:xfrm>
        </p:spPr>
        <p:txBody>
          <a:bodyPr anchor="t">
            <a:noAutofit/>
          </a:bodyPr>
          <a:lstStyle/>
          <a:p>
            <a:endParaRPr lang="en-US" sz="2000" b="1" dirty="0">
              <a:solidFill>
                <a:srgbClr val="FFFFFF"/>
              </a:solidFill>
            </a:endParaRPr>
          </a:p>
          <a:p>
            <a:r>
              <a:rPr lang="en-US" sz="2000" b="1" dirty="0">
                <a:solidFill>
                  <a:srgbClr val="FFFFFF"/>
                </a:solidFill>
              </a:rPr>
              <a:t>Matt Barreto &amp; Chad Dunn</a:t>
            </a:r>
          </a:p>
          <a:p>
            <a:endParaRPr lang="en-US" sz="2000" b="1" dirty="0">
              <a:solidFill>
                <a:srgbClr val="FFFFFF"/>
              </a:solidFill>
            </a:endParaRPr>
          </a:p>
          <a:p>
            <a:r>
              <a:rPr lang="en-US" sz="2000" b="1" dirty="0">
                <a:solidFill>
                  <a:srgbClr val="FFFFFF"/>
                </a:solidFill>
              </a:rPr>
              <a:t>November 16, 2021</a:t>
            </a:r>
          </a:p>
          <a:p>
            <a:endParaRPr lang="en-US" sz="2000" b="1" dirty="0">
              <a:solidFill>
                <a:srgbClr val="FFFFFF"/>
              </a:solidFill>
            </a:endParaRP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3626A3F-8C1A-4AAF-8DE5-98DE37288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524815"/>
            <a:ext cx="4094602" cy="4094602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49244C8-BD6D-4309-8235-706CBF26E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30142" y="2823985"/>
            <a:ext cx="2948940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11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19075"/>
            <a:ext cx="9144000" cy="511175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Today’s overview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700007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0550" y="700007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052003"/>
            <a:ext cx="8382000" cy="4038600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14350" indent="-514350">
              <a:buFont typeface="+mj-lt"/>
              <a:buAutoNum type="arabicPeriod"/>
            </a:pPr>
            <a:r>
              <a:rPr lang="en-US" dirty="0"/>
              <a:t>Review final project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Texas Voter ID: Senate Factor Evidence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Texas Voter ID: VRA Section 2 and Intent case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8FE059-E13E-4143-BF6C-65904F44E0B5}"/>
              </a:ext>
            </a:extLst>
          </p:cNvPr>
          <p:cNvSpPr/>
          <p:nvPr/>
        </p:nvSpPr>
        <p:spPr>
          <a:xfrm>
            <a:off x="381001" y="4239491"/>
            <a:ext cx="8014854" cy="438307"/>
          </a:xfrm>
          <a:prstGeom prst="rect">
            <a:avLst/>
          </a:prstGeom>
          <a:solidFill>
            <a:srgbClr val="268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B6BF0C-1491-49CD-B385-0FDB6D3E44FC}"/>
              </a:ext>
            </a:extLst>
          </p:cNvPr>
          <p:cNvSpPr txBox="1"/>
          <p:nvPr/>
        </p:nvSpPr>
        <p:spPr>
          <a:xfrm>
            <a:off x="946743" y="4209311"/>
            <a:ext cx="67565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i="1" dirty="0">
                <a:solidFill>
                  <a:schemeClr val="bg1"/>
                </a:solidFill>
              </a:rPr>
              <a:t>But first… any voting rights / redistricting in the news?</a:t>
            </a:r>
          </a:p>
        </p:txBody>
      </p:sp>
    </p:spTree>
    <p:extLst>
      <p:ext uri="{BB962C8B-B14F-4D97-AF65-F5344CB8AC3E}">
        <p14:creationId xmlns:p14="http://schemas.microsoft.com/office/powerpoint/2010/main" val="260841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3838"/>
            <a:ext cx="9144000" cy="511175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Review Final project requirements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700007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0550" y="700007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1047750"/>
            <a:ext cx="8382000" cy="3871912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Submit a complaint on one jurisdiction</a:t>
            </a:r>
          </a:p>
          <a:p>
            <a:pPr lvl="1"/>
            <a:r>
              <a:rPr lang="en-US" i="1" dirty="0"/>
              <a:t>Due last day of term, December 17, 2021</a:t>
            </a:r>
          </a:p>
          <a:p>
            <a:r>
              <a:rPr lang="en-US" dirty="0"/>
              <a:t>Prepare a short PowerPoint presentation to make your most compelling argument</a:t>
            </a:r>
          </a:p>
          <a:p>
            <a:r>
              <a:rPr lang="en-US" dirty="0"/>
              <a:t>Deliver your presentation – over zoom – on either December 7 or 9</a:t>
            </a:r>
          </a:p>
          <a:p>
            <a:pPr lvl="1"/>
            <a:r>
              <a:rPr lang="en-US" i="1" dirty="0"/>
              <a:t>Note: Law students can go Dec 7, 9 or 16</a:t>
            </a:r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4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3838"/>
            <a:ext cx="9144000" cy="511175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Review Final project requirements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700007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0550" y="700007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1047750"/>
            <a:ext cx="8382000" cy="397507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dirty="0"/>
              <a:t>Components of your complaint / presentation</a:t>
            </a:r>
          </a:p>
          <a:p>
            <a:pPr marL="0" indent="0">
              <a:buNone/>
            </a:pPr>
            <a:r>
              <a:rPr lang="en-US" dirty="0"/>
              <a:t>	1. Total population by race/ethnicity</a:t>
            </a:r>
          </a:p>
          <a:p>
            <a:pPr marL="0" indent="0">
              <a:buNone/>
            </a:pPr>
            <a:r>
              <a:rPr lang="en-US" dirty="0"/>
              <a:t>	2. CVAP by race/ethnicity (PERCENT &amp; raw #)</a:t>
            </a:r>
          </a:p>
          <a:p>
            <a:pPr marL="0" indent="0">
              <a:buNone/>
            </a:pPr>
            <a:r>
              <a:rPr lang="en-US" dirty="0"/>
              <a:t>	3. Current composition of the elected officials</a:t>
            </a:r>
          </a:p>
          <a:p>
            <a:pPr marL="0" indent="0">
              <a:buNone/>
            </a:pPr>
            <a:r>
              <a:rPr lang="en-US" dirty="0"/>
              <a:t>	4. Social Explorer map by racial demographics            	 	    (census block group level)</a:t>
            </a:r>
          </a:p>
          <a:p>
            <a:pPr marL="0" indent="0">
              <a:buNone/>
            </a:pPr>
            <a:r>
              <a:rPr lang="en-US" dirty="0"/>
              <a:t>	5. List of all endogenous election results, who ran, who won, 	    who lost, percent for each candidate</a:t>
            </a:r>
          </a:p>
          <a:p>
            <a:pPr marL="0" indent="0">
              <a:buNone/>
            </a:pPr>
            <a:r>
              <a:rPr lang="en-US" dirty="0"/>
              <a:t>	6. Identify as potential minority candidates of choice</a:t>
            </a:r>
          </a:p>
          <a:p>
            <a:pPr marL="0" indent="0">
              <a:buNone/>
            </a:pPr>
            <a:r>
              <a:rPr lang="en-US" dirty="0"/>
              <a:t>	7. Senate Factors or Arlington Heights Factors</a:t>
            </a:r>
          </a:p>
        </p:txBody>
      </p:sp>
    </p:spTree>
    <p:extLst>
      <p:ext uri="{BB962C8B-B14F-4D97-AF65-F5344CB8AC3E}">
        <p14:creationId xmlns:p14="http://schemas.microsoft.com/office/powerpoint/2010/main" val="216357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0BA28970-3E8F-46CD-A302-42EE83668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482600" y="482600"/>
            <a:ext cx="5373505" cy="4178299"/>
          </a:xfrm>
        </p:spPr>
        <p:txBody>
          <a:bodyPr>
            <a:normAutofit/>
          </a:bodyPr>
          <a:lstStyle/>
          <a:p>
            <a:r>
              <a:rPr lang="en-US" sz="5000" cap="small" dirty="0">
                <a:solidFill>
                  <a:schemeClr val="tx1">
                    <a:alpha val="80000"/>
                  </a:schemeClr>
                </a:solidFill>
              </a:rPr>
              <a:t>Texas Voter ID</a:t>
            </a:r>
            <a:br>
              <a:rPr lang="en-US" sz="5000" cap="small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5000" i="1" cap="small" dirty="0">
                <a:solidFill>
                  <a:schemeClr val="tx1">
                    <a:alpha val="80000"/>
                  </a:schemeClr>
                </a:solidFill>
              </a:rPr>
              <a:t>Veasey v. Perry/Abbott</a:t>
            </a:r>
            <a:endParaRPr lang="en-US" sz="5000" i="1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20" name="Straight Connector 10">
            <a:extLst>
              <a:ext uri="{FF2B5EF4-FFF2-40B4-BE49-F238E27FC236}">
                <a16:creationId xmlns:a16="http://schemas.microsoft.com/office/drawing/2014/main" id="{47AE7893-212D-45CB-A5B0-AE377389A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04703" y="1200150"/>
            <a:ext cx="0" cy="27432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99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3838"/>
            <a:ext cx="9144000" cy="511175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Texas voter ID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700007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0550" y="700007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2053" y="1047750"/>
            <a:ext cx="8743478" cy="4038600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Facts of the case</a:t>
            </a:r>
          </a:p>
          <a:p>
            <a:r>
              <a:rPr lang="en-US" dirty="0"/>
              <a:t>Senate Factor Evidence</a:t>
            </a:r>
          </a:p>
          <a:p>
            <a:r>
              <a:rPr lang="en-US" dirty="0"/>
              <a:t>Section 2 and Intent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Decision in Texas Vote ID: </a:t>
            </a:r>
            <a:r>
              <a:rPr lang="en-US" i="1" dirty="0">
                <a:hlinkClick r:id="rId2"/>
              </a:rPr>
              <a:t>Veasy v. Perry</a:t>
            </a:r>
            <a:r>
              <a:rPr lang="en-US" dirty="0"/>
              <a:t>    </a:t>
            </a:r>
          </a:p>
          <a:p>
            <a:pPr marL="0" indent="0">
              <a:buNone/>
            </a:pPr>
            <a:r>
              <a:rPr lang="en-US" dirty="0"/>
              <a:t>71 </a:t>
            </a:r>
            <a:r>
              <a:rPr lang="en-US" dirty="0" err="1"/>
              <a:t>F.Supp</a:t>
            </a:r>
            <a:r>
              <a:rPr lang="en-US" dirty="0"/>
              <a:t>. 3d 627 (S.D. TX. Oct 9, 2014).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5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3838"/>
            <a:ext cx="9144000" cy="511175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Thursday THIS week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700007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0550" y="700007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047750"/>
            <a:ext cx="8382000" cy="4038600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dirty="0"/>
              <a:t>Changing election laws in real time:</a:t>
            </a:r>
          </a:p>
          <a:p>
            <a:r>
              <a:rPr lang="en-US" dirty="0"/>
              <a:t>Purcell v. Gonzalez 2006</a:t>
            </a:r>
          </a:p>
          <a:p>
            <a:r>
              <a:rPr lang="en-US" dirty="0"/>
              <a:t>RNC v. DNC 2020 (Wisconsin primary)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Depending on potential lecturer strike…</a:t>
            </a:r>
          </a:p>
          <a:p>
            <a:r>
              <a:rPr lang="en-US" dirty="0"/>
              <a:t>No in-person class on Thursday</a:t>
            </a:r>
          </a:p>
        </p:txBody>
      </p:sp>
    </p:spTree>
    <p:extLst>
      <p:ext uri="{BB962C8B-B14F-4D97-AF65-F5344CB8AC3E}">
        <p14:creationId xmlns:p14="http://schemas.microsoft.com/office/powerpoint/2010/main" val="44346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301</Words>
  <Application>Microsoft Office PowerPoint</Application>
  <PresentationFormat>On-screen Show (16:9)</PresentationFormat>
  <Paragraphs>42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Tw Cen MT</vt:lpstr>
      <vt:lpstr>Tw Cen MT Condensed</vt:lpstr>
      <vt:lpstr>Wingdings</vt:lpstr>
      <vt:lpstr>Wingdings 2</vt:lpstr>
      <vt:lpstr>Wingdings 3</vt:lpstr>
      <vt:lpstr>Integral</vt:lpstr>
      <vt:lpstr>Voting Rights Policy &amp; The Law</vt:lpstr>
      <vt:lpstr>Today’s overview</vt:lpstr>
      <vt:lpstr>Review Final project requirements</vt:lpstr>
      <vt:lpstr>Review Final project requirements</vt:lpstr>
      <vt:lpstr>Texas Voter ID Veasey v. Perry/Abbott</vt:lpstr>
      <vt:lpstr>Texas voter ID</vt:lpstr>
      <vt:lpstr>For Thursday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2012-09-13T16:58:30Z</dcterms:created>
  <dcterms:modified xsi:type="dcterms:W3CDTF">2021-11-16T22:23:57Z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