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55" r:id="rId1"/>
  </p:sldMasterIdLst>
  <p:notesMasterIdLst>
    <p:notesMasterId r:id="rId14"/>
  </p:notesMasterIdLst>
  <p:sldIdLst>
    <p:sldId id="670" r:id="rId2"/>
    <p:sldId id="550" r:id="rId3"/>
    <p:sldId id="666" r:id="rId4"/>
    <p:sldId id="667" r:id="rId5"/>
    <p:sldId id="674" r:id="rId6"/>
    <p:sldId id="673" r:id="rId7"/>
    <p:sldId id="679" r:id="rId8"/>
    <p:sldId id="676" r:id="rId9"/>
    <p:sldId id="677" r:id="rId10"/>
    <p:sldId id="675" r:id="rId11"/>
    <p:sldId id="678" r:id="rId12"/>
    <p:sldId id="672" r:id="rId13"/>
  </p:sldIdLst>
  <p:sldSz cx="9144000" cy="5143500" type="screen16x9"/>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9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683C6"/>
    <a:srgbClr val="1CADE4"/>
    <a:srgbClr val="008000"/>
    <a:srgbClr val="006C00"/>
    <a:srgbClr val="008A00"/>
    <a:srgbClr val="FF9900"/>
    <a:srgbClr val="2CF43F"/>
    <a:srgbClr val="59BC42"/>
    <a:srgbClr val="E02029"/>
    <a:srgbClr val="AFAD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45" autoAdjust="0"/>
    <p:restoredTop sz="97491" autoAdjust="0"/>
  </p:normalViewPr>
  <p:slideViewPr>
    <p:cSldViewPr snapToGrid="0">
      <p:cViewPr varScale="1">
        <p:scale>
          <a:sx n="145" d="100"/>
          <a:sy n="145" d="100"/>
        </p:scale>
        <p:origin x="450" y="114"/>
      </p:cViewPr>
      <p:guideLst>
        <p:guide orient="horz" pos="1593"/>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extLst/>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extLst/>
          </a:lstStyle>
          <a:p>
            <a:fld id="{A8ADFD5B-A66C-449C-B6E8-FB716D07777D}" type="datetimeFigureOut">
              <a:rPr lang="en-US" smtClean="0"/>
              <a:pPr/>
              <a:t>11/18/2021</a:t>
            </a:fld>
            <a:endParaRPr 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extLst/>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extLst/>
          </a:lstStyle>
          <a:p>
            <a:fld id="{CA5D3BF3-D352-46FC-8343-31F56E6730EA}" type="slidenum">
              <a:rPr lang="en-US" smtClean="0"/>
              <a:pPr/>
              <a:t>‹#›</a:t>
            </a:fld>
            <a:endParaRPr lang="en-US" dirty="0"/>
          </a:p>
        </p:txBody>
      </p:sp>
    </p:spTree>
    <p:extLst>
      <p:ext uri="{BB962C8B-B14F-4D97-AF65-F5344CB8AC3E}">
        <p14:creationId xmlns:p14="http://schemas.microsoft.com/office/powerpoint/2010/main" val="146176813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a:t>
            </a:fld>
            <a:endParaRPr lang="en-US"/>
          </a:p>
        </p:txBody>
      </p:sp>
    </p:spTree>
    <p:extLst>
      <p:ext uri="{BB962C8B-B14F-4D97-AF65-F5344CB8AC3E}">
        <p14:creationId xmlns:p14="http://schemas.microsoft.com/office/powerpoint/2010/main" val="80686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12</a:t>
            </a:fld>
            <a:endParaRPr lang="en-US"/>
          </a:p>
        </p:txBody>
      </p:sp>
    </p:spTree>
    <p:extLst>
      <p:ext uri="{BB962C8B-B14F-4D97-AF65-F5344CB8AC3E}">
        <p14:creationId xmlns:p14="http://schemas.microsoft.com/office/powerpoint/2010/main" val="364807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3429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9144000" cy="3429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3720103"/>
            <a:ext cx="5829300" cy="1097280"/>
          </a:xfrm>
        </p:spPr>
        <p:txBody>
          <a:bodyPr anchor="ctr">
            <a:normAutofit/>
          </a:bodyPr>
          <a:lstStyle>
            <a:lvl1pPr algn="r">
              <a:defRPr sz="3750" spc="150" baseline="0"/>
            </a:lvl1pPr>
          </a:lstStyle>
          <a:p>
            <a:r>
              <a:rPr lang="en-US"/>
              <a:t>Click to edit Master title style</a:t>
            </a:r>
            <a:endParaRPr lang="en-US" dirty="0"/>
          </a:p>
        </p:txBody>
      </p:sp>
      <p:sp>
        <p:nvSpPr>
          <p:cNvPr id="3" name="Subtitle 2"/>
          <p:cNvSpPr>
            <a:spLocks noGrp="1"/>
          </p:cNvSpPr>
          <p:nvPr>
            <p:ph type="subTitle" idx="1"/>
          </p:nvPr>
        </p:nvSpPr>
        <p:spPr>
          <a:xfrm>
            <a:off x="6457950" y="3720103"/>
            <a:ext cx="2400300" cy="1097280"/>
          </a:xfrm>
        </p:spPr>
        <p:txBody>
          <a:bodyPr lIns="91440" rIns="91440" anchor="ctr">
            <a:normAutofit/>
          </a:bodyPr>
          <a:lstStyle>
            <a:lvl1pPr marL="0" indent="0" algn="l">
              <a:lnSpc>
                <a:spcPct val="100000"/>
              </a:lnSpc>
              <a:spcBef>
                <a:spcPts val="0"/>
              </a:spcBef>
              <a:buNone/>
              <a:defRPr sz="1350">
                <a:solidFill>
                  <a:schemeClr val="tx1">
                    <a:lumMod val="95000"/>
                    <a:lumOff val="5000"/>
                  </a:schemeClr>
                </a:solidFill>
              </a:defRPr>
            </a:lvl1pPr>
            <a:lvl2pPr marL="342900" indent="0" algn="ctr">
              <a:buNone/>
              <a:defRPr sz="1350"/>
            </a:lvl2pPr>
            <a:lvl3pPr marL="685800" indent="0" algn="ctr">
              <a:buNone/>
              <a:defRPr sz="1350"/>
            </a:lvl3pPr>
            <a:lvl4pPr marL="1028700" indent="0" algn="ctr">
              <a:buNone/>
              <a:defRPr sz="1350"/>
            </a:lvl4pPr>
            <a:lvl5pPr marL="1371600" indent="0" algn="ctr">
              <a:buNone/>
              <a:defRPr sz="1350"/>
            </a:lvl5pPr>
            <a:lvl6pPr marL="1714500" indent="0" algn="ctr">
              <a:buNone/>
              <a:defRPr sz="1350"/>
            </a:lvl6pPr>
            <a:lvl7pPr marL="2057400" indent="0" algn="ctr">
              <a:buNone/>
              <a:defRPr sz="1350"/>
            </a:lvl7pPr>
            <a:lvl8pPr marL="2400300" indent="0" algn="ctr">
              <a:buNone/>
              <a:defRPr sz="1350"/>
            </a:lvl8pPr>
            <a:lvl9pPr marL="2743200" indent="0" algn="ctr">
              <a:buNone/>
              <a:defRPr sz="135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lgn="ctr"/>
            <a:fld id="{BF2FF904-7A5D-4CD6-BB81-515439E94220}" type="datetime1">
              <a:rPr lang="en-US" smtClean="0">
                <a:solidFill>
                  <a:srgbClr val="FFFFFF"/>
                </a:solidFill>
              </a:rPr>
              <a:pPr algn="ctr"/>
              <a:t>11/18/2021</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a:endParaRPr lang="en-US" dirty="0">
              <a:solidFill>
                <a:schemeClr val="tx2"/>
              </a:solidFill>
            </a:endParaRPr>
          </a:p>
        </p:txBody>
      </p:sp>
      <p:sp>
        <p:nvSpPr>
          <p:cNvPr id="6" name="Slide Number Placeholder 5"/>
          <p:cNvSpPr>
            <a:spLocks noGrp="1"/>
          </p:cNvSpPr>
          <p:nvPr>
            <p:ph type="sldNum" sz="quarter" idx="12"/>
          </p:nvPr>
        </p:nvSpPr>
        <p:spPr/>
        <p:txBody>
          <a:bodyPr/>
          <a:lstStyle/>
          <a:p>
            <a:fld id="{8F82E0A0-C266-4798-8C8F-B9F91E9DA37E}" type="slidenum">
              <a:rPr lang="en-US" smtClean="0">
                <a:solidFill>
                  <a:schemeClr val="tx2"/>
                </a:solidFill>
              </a:rPr>
              <a:pPr/>
              <a:t>‹#›</a:t>
            </a:fld>
            <a:endParaRPr lang="en-US" dirty="0">
              <a:solidFill>
                <a:schemeClr val="tx2"/>
              </a:solidFill>
            </a:endParaRPr>
          </a:p>
        </p:txBody>
      </p:sp>
      <p:cxnSp>
        <p:nvCxnSpPr>
          <p:cNvPr id="8" name="Straight Connector 7"/>
          <p:cNvCxnSpPr/>
          <p:nvPr/>
        </p:nvCxnSpPr>
        <p:spPr>
          <a:xfrm flipV="1">
            <a:off x="6290132" y="3948080"/>
            <a:ext cx="0" cy="685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811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0EFD78-F897-45FC-9BA2-AF2AE2787F2F}" type="datetime1">
              <a:rPr lang="en-US" smtClean="0"/>
              <a:pPr/>
              <a:t>11/18/2021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2669909906"/>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571500"/>
            <a:ext cx="1971675" cy="405765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571500"/>
            <a:ext cx="5686425"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0EFD78-F897-45FC-9BA2-AF2AE2787F2F}" type="datetime1">
              <a:rPr lang="en-US" smtClean="0"/>
              <a:pPr/>
              <a:t>11/18/2021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cxnSp>
        <p:nvCxnSpPr>
          <p:cNvPr id="7" name="Straight Connector 6"/>
          <p:cNvCxnSpPr/>
          <p:nvPr/>
        </p:nvCxnSpPr>
        <p:spPr>
          <a:xfrm rot="5400000" flipV="1">
            <a:off x="7543800" y="44447"/>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1423404"/>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0EFD78-F897-45FC-9BA2-AF2AE2787F2F}" type="datetime1">
              <a:rPr lang="en-US" smtClean="0"/>
              <a:pPr/>
              <a:t>11/18/2021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20469576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3429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9144000" cy="3429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3720103"/>
            <a:ext cx="5829300" cy="1097280"/>
          </a:xfrm>
        </p:spPr>
        <p:txBody>
          <a:bodyPr anchor="ctr">
            <a:normAutofit/>
          </a:bodyPr>
          <a:lstStyle>
            <a:lvl1pPr algn="r">
              <a:defRPr sz="3750" b="0" spc="150" baseline="0"/>
            </a:lvl1pPr>
          </a:lstStyle>
          <a:p>
            <a:r>
              <a:rPr lang="en-US"/>
              <a:t>Click to edit Master title style</a:t>
            </a:r>
            <a:endParaRPr lang="en-US" dirty="0"/>
          </a:p>
        </p:txBody>
      </p:sp>
      <p:sp>
        <p:nvSpPr>
          <p:cNvPr id="3" name="Text Placeholder 2"/>
          <p:cNvSpPr>
            <a:spLocks noGrp="1"/>
          </p:cNvSpPr>
          <p:nvPr>
            <p:ph type="body" idx="1"/>
          </p:nvPr>
        </p:nvSpPr>
        <p:spPr>
          <a:xfrm>
            <a:off x="6457950" y="3720103"/>
            <a:ext cx="2400300" cy="109728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C9BC81-2B49-4047-842E-D39C8B577613}" type="datetime1">
              <a:rPr lang="en-US" smtClean="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cxnSp>
        <p:nvCxnSpPr>
          <p:cNvPr id="8" name="Straight Connector 7"/>
          <p:cNvCxnSpPr/>
          <p:nvPr/>
        </p:nvCxnSpPr>
        <p:spPr>
          <a:xfrm flipV="1">
            <a:off x="6290132" y="3948080"/>
            <a:ext cx="0" cy="685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4255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438912"/>
            <a:ext cx="7290054" cy="112471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5" y="1714500"/>
            <a:ext cx="356616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1714500"/>
            <a:ext cx="356616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0EFD78-F897-45FC-9BA2-AF2AE2787F2F}" type="datetime1">
              <a:rPr lang="en-US" smtClean="0"/>
              <a:pPr/>
              <a:t>11/18/2021</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4122467907"/>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1634727"/>
            <a:ext cx="3566160" cy="617220"/>
          </a:xfrm>
        </p:spPr>
        <p:txBody>
          <a:bodyPr lIns="137160" rIns="137160" anchor="ctr">
            <a:normAutofit/>
          </a:bodyPr>
          <a:lstStyle>
            <a:lvl1pPr marL="0" indent="0">
              <a:spcBef>
                <a:spcPts val="0"/>
              </a:spcBef>
              <a:spcAft>
                <a:spcPts val="0"/>
              </a:spcAft>
              <a:buNone/>
              <a:defRPr sz="1725" b="0" cap="none" baseline="0">
                <a:solidFill>
                  <a:schemeClr val="accent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768096" y="2225841"/>
            <a:ext cx="3566160" cy="25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3166" y="1634727"/>
            <a:ext cx="3566160" cy="617220"/>
          </a:xfrm>
        </p:spPr>
        <p:txBody>
          <a:bodyPr lIns="137160" rIns="137160" anchor="ctr">
            <a:normAutofit/>
          </a:bodyPr>
          <a:lstStyle>
            <a:lvl1pPr marL="0" indent="0">
              <a:spcBef>
                <a:spcPts val="0"/>
              </a:spcBef>
              <a:spcAft>
                <a:spcPts val="0"/>
              </a:spcAft>
              <a:buNone/>
              <a:defRPr lang="en-US" sz="1725" b="0" kern="1200" cap="none"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350"/>
              </a:spcBef>
              <a:buNone/>
            </a:pPr>
            <a:r>
              <a:rPr lang="en-US"/>
              <a:t>Click to edit Master text styles</a:t>
            </a:r>
          </a:p>
        </p:txBody>
      </p:sp>
      <p:sp>
        <p:nvSpPr>
          <p:cNvPr id="6" name="Content Placeholder 5"/>
          <p:cNvSpPr>
            <a:spLocks noGrp="1"/>
          </p:cNvSpPr>
          <p:nvPr>
            <p:ph sz="quarter" idx="4"/>
          </p:nvPr>
        </p:nvSpPr>
        <p:spPr>
          <a:xfrm>
            <a:off x="4493166" y="2225841"/>
            <a:ext cx="3566160" cy="25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0EFD78-F897-45FC-9BA2-AF2AE2787F2F}" type="datetime1">
              <a:rPr lang="en-US" smtClean="0"/>
              <a:pPr/>
              <a:t>11/18/2021</a:t>
            </a:fld>
            <a:endParaRPr lang="en-US" sz="1400" dirty="0">
              <a:solidFill>
                <a:schemeClr val="tx2"/>
              </a:solidFill>
            </a:endParaRPr>
          </a:p>
        </p:txBody>
      </p:sp>
      <p:sp>
        <p:nvSpPr>
          <p:cNvPr id="8" name="Footer Placeholder 7"/>
          <p:cNvSpPr>
            <a:spLocks noGrp="1"/>
          </p:cNvSpPr>
          <p:nvPr>
            <p:ph type="ftr" sz="quarter" idx="11"/>
          </p:nvPr>
        </p:nvSpPr>
        <p:spPr/>
        <p:txBody>
          <a:bodyPr/>
          <a:lstStyle/>
          <a:p>
            <a:pPr algn="r"/>
            <a:endParaRPr lang="en-US" sz="1400" dirty="0">
              <a:solidFill>
                <a:schemeClr val="tx2"/>
              </a:solidFill>
            </a:endParaRPr>
          </a:p>
        </p:txBody>
      </p:sp>
      <p:sp>
        <p:nvSpPr>
          <p:cNvPr id="9" name="Slide Number Placeholder 8"/>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2354254958"/>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BABB85-2996-4EBB-82AA-8B44C3C5F7C0}" type="datetime1">
              <a:rPr lang="en-US" smtClean="0"/>
              <a:pPr/>
              <a:t>11/18/2021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F7CB7D-F184-43C7-B6FD-03D728E1BBFF}"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981452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D3EF2-F2E4-4102-AB7B-CC575B151EA1}" type="datetime1">
              <a:rPr lang="en-US" smtClean="0"/>
              <a:pPr/>
              <a:t>11/18/2021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F7CB7D-F184-43C7-B6FD-03D728E1BBFF}" type="slidenum">
              <a:rPr lang="en-US" smtClean="0">
                <a:solidFill>
                  <a:schemeClr val="tx2"/>
                </a:solidFill>
              </a:rPr>
              <a:pPr/>
              <a:t>‹#›</a:t>
            </a:fld>
            <a:endParaRPr lang="en-US" dirty="0">
              <a:solidFill>
                <a:schemeClr val="tx2"/>
              </a:solidFill>
            </a:endParaRPr>
          </a:p>
        </p:txBody>
      </p:sp>
    </p:spTree>
    <p:extLst>
      <p:ext uri="{BB962C8B-B14F-4D97-AF65-F5344CB8AC3E}">
        <p14:creationId xmlns:p14="http://schemas.microsoft.com/office/powerpoint/2010/main" val="236561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353632"/>
            <a:ext cx="3291840" cy="1303020"/>
          </a:xfrm>
        </p:spPr>
        <p:txBody>
          <a:bodyPr>
            <a:noAutofit/>
          </a:bodyPr>
          <a:lstStyle>
            <a:lvl1pPr>
              <a:lnSpc>
                <a:spcPct val="80000"/>
              </a:lnSpc>
              <a:defRPr sz="3000"/>
            </a:lvl1pPr>
          </a:lstStyle>
          <a:p>
            <a:r>
              <a:rPr lang="en-US"/>
              <a:t>Click to edit Master title style</a:t>
            </a:r>
            <a:endParaRPr lang="en-US" dirty="0"/>
          </a:p>
        </p:txBody>
      </p:sp>
      <p:sp>
        <p:nvSpPr>
          <p:cNvPr id="3" name="Content Placeholder 2"/>
          <p:cNvSpPr>
            <a:spLocks noGrp="1"/>
          </p:cNvSpPr>
          <p:nvPr>
            <p:ph idx="1"/>
          </p:nvPr>
        </p:nvSpPr>
        <p:spPr>
          <a:xfrm>
            <a:off x="4286250" y="617220"/>
            <a:ext cx="4258818" cy="3888486"/>
          </a:xfrm>
        </p:spPr>
        <p:txBody>
          <a:bodyPr/>
          <a:lstStyle>
            <a:lvl1pPr>
              <a:defRPr sz="1800"/>
            </a:lvl1pPr>
            <a:lvl2pPr>
              <a:defRPr sz="15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1693129"/>
            <a:ext cx="3291840" cy="2821721"/>
          </a:xfrm>
        </p:spPr>
        <p:txBody>
          <a:bodyPr lIns="91440" rIns="91440">
            <a:normAutofit/>
          </a:bodyPr>
          <a:lstStyle>
            <a:lvl1pPr marL="0" indent="0">
              <a:lnSpc>
                <a:spcPct val="108000"/>
              </a:lnSpc>
              <a:spcBef>
                <a:spcPts val="45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B0EFD78-F897-45FC-9BA2-AF2AE2787F2F}" type="datetime1">
              <a:rPr lang="en-US" smtClean="0"/>
              <a:pPr/>
              <a:t>11/18/2021</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870022828"/>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4"/>
            <a:ext cx="5829300" cy="1097280"/>
          </a:xfrm>
        </p:spPr>
        <p:txBody>
          <a:bodyPr anchor="ctr">
            <a:normAutofit/>
          </a:bodyPr>
          <a:lstStyle>
            <a:lvl1pPr algn="r">
              <a:defRPr sz="3750" spc="15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3429000"/>
          </a:xfrm>
          <a:solidFill>
            <a:schemeClr val="accent1">
              <a:lumMod val="60000"/>
              <a:lumOff val="40000"/>
            </a:schemeClr>
          </a:solidFill>
        </p:spPr>
        <p:txBody>
          <a:bodyPr lIns="457200" tIns="365760" rIns="45720" bIns="4572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3720104"/>
            <a:ext cx="2400300" cy="109728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CDBC90A-B2A7-48E3-B4AA-0DB348CA23BA}" type="datetime1">
              <a:rPr lang="en-US" smtClean="0"/>
              <a:pPr/>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8F82E0A0-C266-4798-8C8F-B9F91E9DA37E}" type="slidenum">
              <a:rPr lang="en-US" sz="2800" b="1" smtClean="0">
                <a:solidFill>
                  <a:srgbClr val="FFFFFF"/>
                </a:solidFill>
              </a:rPr>
              <a:pPr algn="ctr"/>
              <a:t>‹#›</a:t>
            </a:fld>
            <a:endParaRPr lang="en-US" sz="2800" dirty="0"/>
          </a:p>
        </p:txBody>
      </p:sp>
      <p:cxnSp>
        <p:nvCxnSpPr>
          <p:cNvPr id="8" name="Straight Connector 7"/>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3133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438912"/>
            <a:ext cx="7290054" cy="112471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1714500"/>
            <a:ext cx="7290055" cy="301752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4853028"/>
            <a:ext cx="1615607" cy="20574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4B0EFD78-F897-45FC-9BA2-AF2AE2787F2F}" type="datetime1">
              <a:rPr lang="en-US" smtClean="0"/>
              <a:pPr/>
              <a:t>11/18/2021</a:t>
            </a:fld>
            <a:endParaRPr lang="en-US" sz="1400" dirty="0">
              <a:solidFill>
                <a:schemeClr val="tx2"/>
              </a:solidFill>
            </a:endParaRPr>
          </a:p>
        </p:txBody>
      </p:sp>
      <p:sp>
        <p:nvSpPr>
          <p:cNvPr id="5" name="Footer Placeholder 4"/>
          <p:cNvSpPr>
            <a:spLocks noGrp="1"/>
          </p:cNvSpPr>
          <p:nvPr>
            <p:ph type="ftr" sz="quarter" idx="3"/>
          </p:nvPr>
        </p:nvSpPr>
        <p:spPr>
          <a:xfrm>
            <a:off x="3632200" y="4853028"/>
            <a:ext cx="4426094" cy="205740"/>
          </a:xfrm>
          <a:prstGeom prst="rect">
            <a:avLst/>
          </a:prstGeom>
        </p:spPr>
        <p:txBody>
          <a:bodyPr vert="horz" lIns="91440" tIns="45720" rIns="91440" bIns="45720" rtlCol="0" anchor="ctr"/>
          <a:lstStyle>
            <a:lvl1pPr algn="r">
              <a:defRPr sz="750" cap="all" baseline="0">
                <a:solidFill>
                  <a:schemeClr val="tx1">
                    <a:lumMod val="95000"/>
                    <a:lumOff val="5000"/>
                  </a:schemeClr>
                </a:solidFill>
                <a:latin typeface="+mj-lt"/>
              </a:defRPr>
            </a:lvl1pPr>
          </a:lstStyle>
          <a:p>
            <a:pPr algn="r"/>
            <a:endParaRPr lang="en-US" sz="1400" dirty="0">
              <a:solidFill>
                <a:schemeClr val="tx2"/>
              </a:solidFill>
            </a:endParaRPr>
          </a:p>
        </p:txBody>
      </p:sp>
      <p:sp>
        <p:nvSpPr>
          <p:cNvPr id="6" name="Slide Number Placeholder 5"/>
          <p:cNvSpPr>
            <a:spLocks noGrp="1"/>
          </p:cNvSpPr>
          <p:nvPr>
            <p:ph type="sldNum" sz="quarter" idx="4"/>
          </p:nvPr>
        </p:nvSpPr>
        <p:spPr>
          <a:xfrm>
            <a:off x="8128000" y="4853028"/>
            <a:ext cx="730250" cy="20574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cxnSp>
        <p:nvCxnSpPr>
          <p:cNvPr id="7" name="Straight Connector 6"/>
          <p:cNvCxnSpPr/>
          <p:nvPr/>
        </p:nvCxnSpPr>
        <p:spPr>
          <a:xfrm flipV="1">
            <a:off x="571500" y="61974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2245099"/>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sldNum="0" hdr="0" dt="0"/>
  <p:txStyles>
    <p:titleStyle>
      <a:lvl1pPr algn="l" defTabSz="685800" rtl="0" eaLnBrk="1" latinLnBrk="0" hangingPunct="1">
        <a:lnSpc>
          <a:spcPct val="80000"/>
        </a:lnSpc>
        <a:spcBef>
          <a:spcPct val="0"/>
        </a:spcBef>
        <a:buNone/>
        <a:defRPr sz="3750" kern="1200" cap="all" spc="75" baseline="0">
          <a:solidFill>
            <a:schemeClr val="tx1">
              <a:lumMod val="95000"/>
              <a:lumOff val="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65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35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6BE877-8405-42B2-A8E4-BF4224E015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51442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F4916F3-5270-48BF-8D54-7990F611B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0133" y="0"/>
            <a:ext cx="4101411"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ctrTitle"/>
          </p:nvPr>
        </p:nvSpPr>
        <p:spPr>
          <a:xfrm>
            <a:off x="5515840" y="480060"/>
            <a:ext cx="3156492" cy="2276142"/>
          </a:xfrm>
        </p:spPr>
        <p:txBody>
          <a:bodyPr anchor="b">
            <a:normAutofit/>
          </a:bodyPr>
          <a:lstStyle/>
          <a:p>
            <a:pPr algn="l"/>
            <a:r>
              <a:rPr lang="en-US" sz="4800" b="1" cap="small" dirty="0">
                <a:solidFill>
                  <a:srgbClr val="FFFFFF"/>
                </a:solidFill>
              </a:rPr>
              <a:t>Voting Rights Policy &amp; The Law</a:t>
            </a:r>
            <a:endParaRPr lang="en-US" sz="4800" b="1" dirty="0">
              <a:solidFill>
                <a:srgbClr val="FFFFFF"/>
              </a:solidFill>
            </a:endParaRPr>
          </a:p>
        </p:txBody>
      </p:sp>
      <p:sp>
        <p:nvSpPr>
          <p:cNvPr id="5" name="Rectangle 4"/>
          <p:cNvSpPr>
            <a:spLocks noGrp="1"/>
          </p:cNvSpPr>
          <p:nvPr>
            <p:ph type="subTitle" idx="1"/>
          </p:nvPr>
        </p:nvSpPr>
        <p:spPr>
          <a:xfrm>
            <a:off x="5519324" y="2887154"/>
            <a:ext cx="3153009" cy="1769563"/>
          </a:xfrm>
        </p:spPr>
        <p:txBody>
          <a:bodyPr anchor="t">
            <a:normAutofit/>
          </a:bodyPr>
          <a:lstStyle/>
          <a:p>
            <a:endParaRPr lang="en-US" sz="2000" b="1" dirty="0">
              <a:solidFill>
                <a:srgbClr val="FFFFFF"/>
              </a:solidFill>
            </a:endParaRPr>
          </a:p>
          <a:p>
            <a:r>
              <a:rPr lang="en-US" sz="2000" b="1" dirty="0">
                <a:solidFill>
                  <a:srgbClr val="FFFFFF"/>
                </a:solidFill>
              </a:rPr>
              <a:t>Matt Barreto &amp; Chad Dunn</a:t>
            </a:r>
          </a:p>
          <a:p>
            <a:endParaRPr lang="en-US" sz="2000" b="1" dirty="0">
              <a:solidFill>
                <a:srgbClr val="FFFFFF"/>
              </a:solidFill>
            </a:endParaRPr>
          </a:p>
          <a:p>
            <a:r>
              <a:rPr lang="en-US" sz="2000" b="1" dirty="0">
                <a:solidFill>
                  <a:srgbClr val="FFFFFF"/>
                </a:solidFill>
              </a:rPr>
              <a:t>November 18, 2021</a:t>
            </a:r>
          </a:p>
          <a:p>
            <a:endParaRPr lang="en-US" sz="2000" b="1" dirty="0">
              <a:solidFill>
                <a:srgbClr val="FFFFFF"/>
              </a:solidFill>
            </a:endParaRPr>
          </a:p>
        </p:txBody>
      </p:sp>
      <p:pic>
        <p:nvPicPr>
          <p:cNvPr id="3" name="Picture 2" descr="A picture containing graphical user interface&#10;&#10;Description automatically generated">
            <a:extLst>
              <a:ext uri="{FF2B5EF4-FFF2-40B4-BE49-F238E27FC236}">
                <a16:creationId xmlns:a16="http://schemas.microsoft.com/office/drawing/2014/main" id="{93626A3F-8C1A-4AAF-8DE5-98DE372887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600" y="524815"/>
            <a:ext cx="4094602" cy="4094602"/>
          </a:xfrm>
          <a:prstGeom prst="rect">
            <a:avLst/>
          </a:prstGeom>
        </p:spPr>
      </p:pic>
      <p:cxnSp>
        <p:nvCxnSpPr>
          <p:cNvPr id="14" name="Straight Connector 13">
            <a:extLst>
              <a:ext uri="{FF2B5EF4-FFF2-40B4-BE49-F238E27FC236}">
                <a16:creationId xmlns:a16="http://schemas.microsoft.com/office/drawing/2014/main" id="{F49244C8-BD6D-4309-8235-706CBF26EF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0142" y="2823985"/>
            <a:ext cx="2948940"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5113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Purcell: Either too late or too early</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506442" cy="4038600"/>
          </a:xfrm>
          <a:prstGeom prst="rect">
            <a:avLst/>
          </a:prstGeom>
        </p:spPr>
        <p:txBody>
          <a:bodyPr>
            <a:normAutofit fontScale="92500" lnSpcReduction="1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Voting rights Plaintiffs can never find the goldilocks zone.</a:t>
            </a:r>
          </a:p>
          <a:p>
            <a:r>
              <a:rPr lang="en-US" dirty="0"/>
              <a:t>When filing early, the government defends that election conditions are not yet clear and/or full election rules needed to determine burdens are not yet fully developed.</a:t>
            </a:r>
          </a:p>
          <a:p>
            <a:r>
              <a:rPr lang="en-US" dirty="0"/>
              <a:t>When filing later after rules develop, the Court rules that any relief is too late. </a:t>
            </a:r>
          </a:p>
          <a:p>
            <a:r>
              <a:rPr lang="en-US" dirty="0"/>
              <a:t>When relief is provided timely in a lower court, the higher court justifies reversing that relief because of its later review.</a:t>
            </a:r>
          </a:p>
        </p:txBody>
      </p:sp>
    </p:spTree>
    <p:extLst>
      <p:ext uri="{BB962C8B-B14F-4D97-AF65-F5344CB8AC3E}">
        <p14:creationId xmlns:p14="http://schemas.microsoft.com/office/powerpoint/2010/main" val="777293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Purcell: Unprincipled Principle</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506442" cy="4038600"/>
          </a:xfrm>
          <a:prstGeom prst="rect">
            <a:avLst/>
          </a:prstGeom>
        </p:spPr>
        <p:txBody>
          <a:bodyPr>
            <a:normAutofit fontScale="70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i="1" dirty="0"/>
              <a:t>TDP v. Abbott </a:t>
            </a:r>
            <a:r>
              <a:rPr lang="en-US" dirty="0"/>
              <a:t>(filed April 7, 2020): 26</a:t>
            </a:r>
            <a:r>
              <a:rPr lang="en-US" baseline="30000" dirty="0"/>
              <a:t>th</a:t>
            </a:r>
            <a:r>
              <a:rPr lang="en-US" dirty="0"/>
              <a:t> Amendment Claim on Texas’s age restriction to vote by mail</a:t>
            </a:r>
          </a:p>
          <a:p>
            <a:r>
              <a:rPr lang="en-US" dirty="0"/>
              <a:t>Injunction entered May 19 by Judge Fred </a:t>
            </a:r>
            <a:r>
              <a:rPr lang="en-US" dirty="0" err="1"/>
              <a:t>Biery</a:t>
            </a:r>
            <a:endParaRPr lang="en-US" dirty="0"/>
          </a:p>
          <a:p>
            <a:r>
              <a:rPr lang="en-US" dirty="0"/>
              <a:t>Fifth Circuit issues stay of Injunction on June 4, 2020:</a:t>
            </a:r>
          </a:p>
          <a:p>
            <a:pPr marL="0" indent="0">
              <a:buNone/>
            </a:pPr>
            <a:r>
              <a:rPr lang="en-US" dirty="0"/>
              <a:t>“Just days after themselves obtaining an injunction intervening in forth-coming elections, the plaintiffs ambitiously suggest that we should now refrain from intervening ourselves, given “the proximity of a forthcoming election and the mechanics and complexities of state election laws.” That invocation “reminds us of the legal definition of chutzpah: . . . a young man, convicted of murdering his parents, who argues for mercy on the ground that he is an orphan.” In any case, we “would prefer not to [intervene], but when a lower court”—at the plaintiffs’ behest—erroneously “intervenes and alters the election rules so close to the election date, our precedents indicate that [we], as appropriate, should correct that error.” </a:t>
            </a:r>
            <a:r>
              <a:rPr lang="en-US" i="1" dirty="0"/>
              <a:t>Republican </a:t>
            </a:r>
            <a:r>
              <a:rPr lang="en-US" i="1" dirty="0" err="1"/>
              <a:t>Nat’l</a:t>
            </a:r>
            <a:r>
              <a:rPr lang="en-US" i="1" dirty="0"/>
              <a:t> Comm., </a:t>
            </a:r>
            <a:r>
              <a:rPr lang="en-US" dirty="0"/>
              <a:t>140 S. Ct. at 1207.”</a:t>
            </a:r>
          </a:p>
        </p:txBody>
      </p:sp>
    </p:spTree>
    <p:extLst>
      <p:ext uri="{BB962C8B-B14F-4D97-AF65-F5344CB8AC3E}">
        <p14:creationId xmlns:p14="http://schemas.microsoft.com/office/powerpoint/2010/main" val="1607065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6BE877-8405-42B2-A8E4-BF4224E015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51442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F4916F3-5270-48BF-8D54-7990F611B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0133" y="0"/>
            <a:ext cx="4101411"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ctrTitle"/>
          </p:nvPr>
        </p:nvSpPr>
        <p:spPr>
          <a:xfrm>
            <a:off x="5515840" y="480060"/>
            <a:ext cx="3156492" cy="2276142"/>
          </a:xfrm>
        </p:spPr>
        <p:txBody>
          <a:bodyPr anchor="b">
            <a:normAutofit/>
          </a:bodyPr>
          <a:lstStyle/>
          <a:p>
            <a:pPr algn="l"/>
            <a:r>
              <a:rPr lang="en-US" sz="4800" b="1" cap="small" dirty="0">
                <a:solidFill>
                  <a:srgbClr val="FFFFFF"/>
                </a:solidFill>
              </a:rPr>
              <a:t>Voting Rights Policy &amp; The Law</a:t>
            </a:r>
            <a:endParaRPr lang="en-US" sz="4800" b="1" dirty="0">
              <a:solidFill>
                <a:srgbClr val="FFFFFF"/>
              </a:solidFill>
            </a:endParaRPr>
          </a:p>
        </p:txBody>
      </p:sp>
      <p:sp>
        <p:nvSpPr>
          <p:cNvPr id="5" name="Rectangle 4"/>
          <p:cNvSpPr>
            <a:spLocks noGrp="1"/>
          </p:cNvSpPr>
          <p:nvPr>
            <p:ph type="subTitle" idx="1"/>
          </p:nvPr>
        </p:nvSpPr>
        <p:spPr>
          <a:xfrm>
            <a:off x="5519324" y="2887154"/>
            <a:ext cx="3153009" cy="1769563"/>
          </a:xfrm>
        </p:spPr>
        <p:txBody>
          <a:bodyPr anchor="t">
            <a:normAutofit/>
          </a:bodyPr>
          <a:lstStyle/>
          <a:p>
            <a:endParaRPr lang="en-US" sz="2000" b="1" dirty="0">
              <a:solidFill>
                <a:srgbClr val="FFFFFF"/>
              </a:solidFill>
            </a:endParaRPr>
          </a:p>
          <a:p>
            <a:r>
              <a:rPr lang="en-US" sz="2000" b="1" dirty="0">
                <a:solidFill>
                  <a:srgbClr val="FFFFFF"/>
                </a:solidFill>
              </a:rPr>
              <a:t>Matt Barreto &amp; Chad Dunn</a:t>
            </a:r>
          </a:p>
          <a:p>
            <a:endParaRPr lang="en-US" sz="2000" b="1" dirty="0">
              <a:solidFill>
                <a:srgbClr val="FFFFFF"/>
              </a:solidFill>
            </a:endParaRPr>
          </a:p>
          <a:p>
            <a:r>
              <a:rPr lang="en-US" sz="2000" b="1" dirty="0">
                <a:solidFill>
                  <a:srgbClr val="FFFFFF"/>
                </a:solidFill>
              </a:rPr>
              <a:t>November 18, 2021</a:t>
            </a:r>
          </a:p>
          <a:p>
            <a:endParaRPr lang="en-US" sz="2000" b="1" dirty="0">
              <a:solidFill>
                <a:srgbClr val="FFFFFF"/>
              </a:solidFill>
            </a:endParaRPr>
          </a:p>
        </p:txBody>
      </p:sp>
      <p:pic>
        <p:nvPicPr>
          <p:cNvPr id="3" name="Picture 2" descr="A picture containing graphical user interface&#10;&#10;Description automatically generated">
            <a:extLst>
              <a:ext uri="{FF2B5EF4-FFF2-40B4-BE49-F238E27FC236}">
                <a16:creationId xmlns:a16="http://schemas.microsoft.com/office/drawing/2014/main" id="{93626A3F-8C1A-4AAF-8DE5-98DE372887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600" y="524815"/>
            <a:ext cx="4094602" cy="4094602"/>
          </a:xfrm>
          <a:prstGeom prst="rect">
            <a:avLst/>
          </a:prstGeom>
        </p:spPr>
      </p:pic>
      <p:cxnSp>
        <p:nvCxnSpPr>
          <p:cNvPr id="14" name="Straight Connector 13">
            <a:extLst>
              <a:ext uri="{FF2B5EF4-FFF2-40B4-BE49-F238E27FC236}">
                <a16:creationId xmlns:a16="http://schemas.microsoft.com/office/drawing/2014/main" id="{F49244C8-BD6D-4309-8235-706CBF26EF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0142" y="2823985"/>
            <a:ext cx="2948940"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7026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19075"/>
            <a:ext cx="9144000" cy="511175"/>
          </a:xfrm>
        </p:spPr>
        <p:txBody>
          <a:bodyPr>
            <a:noAutofit/>
          </a:bodyPr>
          <a:lstStyle/>
          <a:p>
            <a:pPr algn="ctr"/>
            <a:r>
              <a:rPr lang="en-US" dirty="0">
                <a:solidFill>
                  <a:schemeClr val="tx1"/>
                </a:solidFill>
              </a:rPr>
              <a:t>Overview</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211182"/>
            <a:ext cx="8382000" cy="3875168"/>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514350" indent="-514350">
              <a:buFont typeface="+mj-lt"/>
              <a:buAutoNum type="arabicPeriod"/>
            </a:pPr>
            <a:r>
              <a:rPr lang="en-US" dirty="0"/>
              <a:t>Purcell Principle/Timeliness of Action</a:t>
            </a:r>
          </a:p>
          <a:p>
            <a:pPr marL="514350" indent="-514350">
              <a:buFont typeface="+mj-lt"/>
              <a:buAutoNum type="arabicPeriod"/>
            </a:pPr>
            <a:r>
              <a:rPr lang="en-US" dirty="0"/>
              <a:t>Discussion of Jurisdictions</a:t>
            </a:r>
          </a:p>
          <a:p>
            <a:pPr marL="0" indent="0">
              <a:buNone/>
            </a:pPr>
            <a:endParaRPr lang="en-US" sz="1400" dirty="0"/>
          </a:p>
          <a:p>
            <a:pPr marL="0" indent="0">
              <a:buNone/>
            </a:pPr>
            <a:r>
              <a:rPr lang="en-US" i="1" dirty="0">
                <a:solidFill>
                  <a:schemeClr val="bg1"/>
                </a:solidFill>
              </a:rPr>
              <a:t>But first… any voting rights / redistricting in the news?</a:t>
            </a:r>
          </a:p>
        </p:txBody>
      </p:sp>
    </p:spTree>
    <p:extLst>
      <p:ext uri="{BB962C8B-B14F-4D97-AF65-F5344CB8AC3E}">
        <p14:creationId xmlns:p14="http://schemas.microsoft.com/office/powerpoint/2010/main" val="289236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fade">
                                      <p:cBhvr>
                                        <p:cTn id="15"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Before Purcell</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Content Placeholder 2"/>
          <p:cNvSpPr txBox="1">
            <a:spLocks/>
          </p:cNvSpPr>
          <p:nvPr/>
        </p:nvSpPr>
        <p:spPr>
          <a:xfrm>
            <a:off x="381000" y="1047750"/>
            <a:ext cx="8382000" cy="4038600"/>
          </a:xfrm>
          <a:prstGeom prst="rect">
            <a:avLst/>
          </a:prstGeom>
        </p:spPr>
        <p:txBody>
          <a:bodyPr>
            <a:normAutofit fontScale="925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A practice that violates federal law must be remedied “root and branch”.</a:t>
            </a:r>
          </a:p>
          <a:p>
            <a:r>
              <a:rPr lang="en-US" dirty="0"/>
              <a:t>Burden shifts to the government to present an effective remedy: “The burden on a school board today is to come forward with a plan that promises realistically to work, and promises realistically to work now.” </a:t>
            </a:r>
            <a:r>
              <a:rPr lang="en-US" i="1" dirty="0"/>
              <a:t>Green v. </a:t>
            </a:r>
            <a:r>
              <a:rPr lang="en-US" i="1" dirty="0" err="1"/>
              <a:t>Cty</a:t>
            </a:r>
            <a:r>
              <a:rPr lang="en-US" i="1" dirty="0"/>
              <a:t>. Sch. Bd. of New Kent </a:t>
            </a:r>
            <a:r>
              <a:rPr lang="en-US" i="1" dirty="0" err="1"/>
              <a:t>Cty</a:t>
            </a:r>
            <a:r>
              <a:rPr lang="en-US" i="1" dirty="0"/>
              <a:t>.,</a:t>
            </a:r>
            <a:r>
              <a:rPr lang="en-US" dirty="0"/>
              <a:t> Va., 391 U.S. 430, 439 (1968)</a:t>
            </a:r>
          </a:p>
          <a:p>
            <a:r>
              <a:rPr lang="en-US" dirty="0"/>
              <a:t>Once a violation is found, a remedy must take effect immediately.</a:t>
            </a:r>
          </a:p>
          <a:p>
            <a:r>
              <a:rPr lang="en-US" dirty="0"/>
              <a:t>Including delaying election deadlines or moving the election all together.</a:t>
            </a:r>
          </a:p>
        </p:txBody>
      </p:sp>
    </p:spTree>
    <p:extLst>
      <p:ext uri="{BB962C8B-B14F-4D97-AF65-F5344CB8AC3E}">
        <p14:creationId xmlns:p14="http://schemas.microsoft.com/office/powerpoint/2010/main" val="345401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Purcell (2006)</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506442" cy="4038600"/>
          </a:xfrm>
          <a:prstGeom prst="rect">
            <a:avLst/>
          </a:prstGeom>
        </p:spPr>
        <p:txBody>
          <a:bodyPr>
            <a:normAutofit fontScale="85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Challenge to Arizona Proposition 200 where voters had approved a new law requiring voters to 1) prove citizenship to vote and 2) provide a photo voter ID.</a:t>
            </a:r>
          </a:p>
          <a:p>
            <a:r>
              <a:rPr lang="en-US" dirty="0"/>
              <a:t>DOJ Precleared the new law under Section 5</a:t>
            </a:r>
          </a:p>
          <a:p>
            <a:r>
              <a:rPr lang="en-US" dirty="0"/>
              <a:t>Trial Court did not rule on Section 2 case until October 11, 2006 </a:t>
            </a:r>
          </a:p>
          <a:p>
            <a:r>
              <a:rPr lang="en-US" dirty="0"/>
              <a:t>Injunction denied: “plaintiffs have shown a possibility of success on the merits of some of their arguments but the Court cannot say that at this stage they have shown a strong likelihood.” </a:t>
            </a:r>
          </a:p>
          <a:p>
            <a:r>
              <a:rPr lang="en-US" dirty="0"/>
              <a:t>Ninth Circuit issues 4 sentence order enjoining Prop 200 pending appeal.</a:t>
            </a:r>
          </a:p>
          <a:p>
            <a:endParaRPr lang="en-US" dirty="0"/>
          </a:p>
        </p:txBody>
      </p:sp>
    </p:spTree>
    <p:extLst>
      <p:ext uri="{BB962C8B-B14F-4D97-AF65-F5344CB8AC3E}">
        <p14:creationId xmlns:p14="http://schemas.microsoft.com/office/powerpoint/2010/main" val="382719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Purcell (2006)</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506442" cy="4038600"/>
          </a:xfrm>
          <a:prstGeom prst="rect">
            <a:avLst/>
          </a:prstGeom>
        </p:spPr>
        <p:txBody>
          <a:bodyPr>
            <a:normAutofit fontScale="70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“A State indisputably has a compelling interest in preserving the integrity of its election process.” </a:t>
            </a:r>
            <a:r>
              <a:rPr lang="en-US" i="1" dirty="0"/>
              <a:t>Eu v. San Francisco County Democratic Central Comm</a:t>
            </a:r>
            <a:r>
              <a:rPr lang="en-US" dirty="0"/>
              <a:t>., 489 U. S. 214, 231 (1989). Confidence in the integrity of our electoral processes is essential to the functioning of our participatory democracy. Voter fraud drives honest citizens out of the democratic process and breeds distrust of our government. Voters who fear their legitimate votes will be outweighed by fraudulent ones will feel disenfranchised. “[T]he right of suffrage can be denied by a debasement or dilution of the weight of a citizen’s vote just as effectively as by wholly prohibiting the free exercise of the franchise.” </a:t>
            </a:r>
            <a:r>
              <a:rPr lang="en-US" i="1" dirty="0"/>
              <a:t>Reynolds v. Sims</a:t>
            </a:r>
            <a:r>
              <a:rPr lang="en-US" dirty="0"/>
              <a:t>, 377 U. S. 533, 555 (1964). Countering the State’s compelling interest in preventing voter fraud is the plaintiffs’ strong interest in exercising the “fundamental political right” to vote. </a:t>
            </a:r>
            <a:r>
              <a:rPr lang="en-US" i="1" dirty="0"/>
              <a:t>Dunn v. Blumstein</a:t>
            </a:r>
            <a:r>
              <a:rPr lang="en-US" dirty="0"/>
              <a:t>, 405 U. S. 330, 336 (1972) (internal quotation marks omitted). Although the likely effects of Proposition 200 are much debated, the possibility that qualified voters might be turned away from the polls would caution any district judge to give careful consideration to the plaintiffs’ challenges.”</a:t>
            </a:r>
          </a:p>
          <a:p>
            <a:endParaRPr lang="en-US" dirty="0"/>
          </a:p>
        </p:txBody>
      </p:sp>
    </p:spTree>
    <p:extLst>
      <p:ext uri="{BB962C8B-B14F-4D97-AF65-F5344CB8AC3E}">
        <p14:creationId xmlns:p14="http://schemas.microsoft.com/office/powerpoint/2010/main" val="324413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Purcell in Practice</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506442" cy="4038600"/>
          </a:xfrm>
          <a:prstGeom prst="rect">
            <a:avLst/>
          </a:prstGeom>
        </p:spPr>
        <p:txBody>
          <a:bodyPr>
            <a:normAutofit fontScale="775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About a month before the 2014 election, the United States Supreme Court issued a series of four extraordinary orders in election law cases.</a:t>
            </a:r>
          </a:p>
          <a:p>
            <a:r>
              <a:rPr lang="en-US" dirty="0"/>
              <a:t>Without any explanation, the Court: </a:t>
            </a:r>
          </a:p>
          <a:p>
            <a:pPr lvl="1"/>
            <a:r>
              <a:rPr lang="en-US" dirty="0"/>
              <a:t>1) stayed a district court order which would have required Ohio to restore extra days of early voting</a:t>
            </a:r>
          </a:p>
          <a:p>
            <a:pPr lvl="1"/>
            <a:r>
              <a:rPr lang="en-US" dirty="0"/>
              <a:t>2) stayed a Fourth Circuit order (partially reversing a district court) which would have restored same-day voter registration and the counting of certain provisional ballots in North Carolina</a:t>
            </a:r>
          </a:p>
          <a:p>
            <a:pPr lvl="1"/>
            <a:r>
              <a:rPr lang="en-US" dirty="0"/>
              <a:t>3) vacated a Seventh Circuit stay of a district court order barring Wisconsin from implementing its new strict voter identification law</a:t>
            </a:r>
          </a:p>
          <a:p>
            <a:pPr lvl="1"/>
            <a:r>
              <a:rPr lang="en-US" dirty="0"/>
              <a:t>4) refused to vacate a Fifth Circuit stay of a district court order which would have barred Texas from continuing to use its new strict voter identification law</a:t>
            </a:r>
          </a:p>
        </p:txBody>
      </p:sp>
    </p:spTree>
    <p:extLst>
      <p:ext uri="{BB962C8B-B14F-4D97-AF65-F5344CB8AC3E}">
        <p14:creationId xmlns:p14="http://schemas.microsoft.com/office/powerpoint/2010/main" val="377071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fade">
                                      <p:cBhvr>
                                        <p:cTn id="18" dur="500"/>
                                        <p:tgtEl>
                                          <p:spTgt spid="9">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fade">
                                      <p:cBhvr>
                                        <p:cTn id="21" dur="500"/>
                                        <p:tgtEl>
                                          <p:spTgt spid="9">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xEl>
                                              <p:pRg st="5" end="5"/>
                                            </p:txEl>
                                          </p:spTgt>
                                        </p:tgtEl>
                                        <p:attrNameLst>
                                          <p:attrName>style.visibility</p:attrName>
                                        </p:attrNameLst>
                                      </p:cBhvr>
                                      <p:to>
                                        <p:strVal val="visible"/>
                                      </p:to>
                                    </p:set>
                                    <p:animEffect transition="in" filter="fade">
                                      <p:cBhvr>
                                        <p:cTn id="24"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Purcell in Practice</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506442" cy="4038600"/>
          </a:xfrm>
          <a:prstGeom prst="rect">
            <a:avLst/>
          </a:prstGeom>
        </p:spPr>
        <p:txBody>
          <a:bodyPr>
            <a:normAutofit fontScale="625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i="1" dirty="0"/>
              <a:t>Veasey v. Abbott, </a:t>
            </a:r>
            <a:r>
              <a:rPr lang="en-US" dirty="0"/>
              <a:t>Texas Voter ID case</a:t>
            </a:r>
          </a:p>
          <a:p>
            <a:r>
              <a:rPr lang="en-US" dirty="0"/>
              <a:t>Injunction entered after weeks of trial</a:t>
            </a:r>
          </a:p>
          <a:p>
            <a:r>
              <a:rPr lang="en-US" dirty="0"/>
              <a:t>Stay entered by Fifth Circuit</a:t>
            </a:r>
          </a:p>
          <a:p>
            <a:r>
              <a:rPr lang="en-US" dirty="0"/>
              <a:t>Justice Ginsburg on her dissent from U.S. Supreme Court order refusing to lift stay:</a:t>
            </a:r>
          </a:p>
          <a:p>
            <a:r>
              <a:rPr lang="en-US" dirty="0"/>
              <a:t>“First this case was unlike others because it had gone through a complete 9 day trial, reams of evidence, and an excellent decision written by the district court. This was a new system for Texas. From 2003-2013, they have a voter id that was reasonable. There were many things you could present. The new law cut back drastically on that. There had never been a federal election held under the new law. There had been local elections with very small turnout. So the poll watchers [workers?-Ed] were more familiar with old </a:t>
            </a:r>
            <a:r>
              <a:rPr lang="en-US" dirty="0" err="1"/>
              <a:t>procedur</a:t>
            </a:r>
            <a:r>
              <a:rPr lang="en-US" dirty="0"/>
              <a:t>[e]. So I didn’t think this case fell into the mold of we can’t disturb an election. There had been very little in the way of educational efforts, so that people knew what the new law required, so that the poll watchers would know. So I thought that the old system would involve less disruption than this never done-in-a-federal-election-before [system].”</a:t>
            </a:r>
          </a:p>
        </p:txBody>
      </p:sp>
    </p:spTree>
    <p:extLst>
      <p:ext uri="{BB962C8B-B14F-4D97-AF65-F5344CB8AC3E}">
        <p14:creationId xmlns:p14="http://schemas.microsoft.com/office/powerpoint/2010/main" val="382395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RNC v. DNC</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506442" cy="4038600"/>
          </a:xfrm>
          <a:prstGeom prst="rect">
            <a:avLst/>
          </a:prstGeom>
        </p:spPr>
        <p:txBody>
          <a:bodyPr>
            <a:normAutofit fontScale="55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April 2020 COVID-19 Pandemic setting in</a:t>
            </a:r>
          </a:p>
          <a:p>
            <a:r>
              <a:rPr lang="en-US" dirty="0"/>
              <a:t>Wisconsin maintains April 7, 2020 Presidential Primary Election</a:t>
            </a:r>
          </a:p>
          <a:p>
            <a:r>
              <a:rPr lang="en-US" dirty="0"/>
              <a:t> Rush of vote by mail applications (150,000 is a few days)</a:t>
            </a:r>
          </a:p>
          <a:p>
            <a:r>
              <a:rPr lang="en-US" dirty="0"/>
              <a:t>Election workers will not be able to deliver ready to be voted ballots before election day</a:t>
            </a:r>
          </a:p>
          <a:p>
            <a:r>
              <a:rPr lang="en-US" dirty="0"/>
              <a:t>Mail is delayed/Stay at home order until April 24</a:t>
            </a:r>
          </a:p>
          <a:p>
            <a:r>
              <a:rPr lang="en-US" dirty="0"/>
              <a:t>Plaintiffs (DNC) ask that deadline to receive voted ballot be extended and that no post-mark deadline be required</a:t>
            </a:r>
          </a:p>
          <a:p>
            <a:r>
              <a:rPr lang="en-US" dirty="0"/>
              <a:t>Benchmark law had no postmark deadline, just receipt deadline</a:t>
            </a:r>
          </a:p>
          <a:p>
            <a:r>
              <a:rPr lang="en-US" dirty="0"/>
              <a:t>District Court enters injunction that 1) extends receipt deadline to April 13 but does not impose post-mark deadline (April 3)</a:t>
            </a:r>
          </a:p>
          <a:p>
            <a:r>
              <a:rPr lang="en-US" dirty="0"/>
              <a:t>State government does not oppose but RNC intervenes</a:t>
            </a:r>
          </a:p>
          <a:p>
            <a:r>
              <a:rPr lang="en-US" dirty="0"/>
              <a:t>7</a:t>
            </a:r>
            <a:r>
              <a:rPr lang="en-US" baseline="30000" dirty="0"/>
              <a:t>th</a:t>
            </a:r>
            <a:r>
              <a:rPr lang="en-US" dirty="0"/>
              <a:t> Circuit declines to stay injunction (April 3)</a:t>
            </a:r>
          </a:p>
          <a:p>
            <a:r>
              <a:rPr lang="en-US" dirty="0"/>
              <a:t>Supreme Court lifts injunction after days of implementation</a:t>
            </a:r>
          </a:p>
        </p:txBody>
      </p:sp>
    </p:spTree>
    <p:extLst>
      <p:ext uri="{BB962C8B-B14F-4D97-AF65-F5344CB8AC3E}">
        <p14:creationId xmlns:p14="http://schemas.microsoft.com/office/powerpoint/2010/main" val="88388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fade">
                                      <p:cBhvr>
                                        <p:cTn id="37" dur="500"/>
                                        <p:tgtEl>
                                          <p:spTgt spid="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fade">
                                      <p:cBhvr>
                                        <p:cTn id="42" dur="500"/>
                                        <p:tgtEl>
                                          <p:spTgt spid="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txEl>
                                              <p:pRg st="8" end="8"/>
                                            </p:txEl>
                                          </p:spTgt>
                                        </p:tgtEl>
                                        <p:attrNameLst>
                                          <p:attrName>style.visibility</p:attrName>
                                        </p:attrNameLst>
                                      </p:cBhvr>
                                      <p:to>
                                        <p:strVal val="visible"/>
                                      </p:to>
                                    </p:set>
                                    <p:animEffect transition="in" filter="fade">
                                      <p:cBhvr>
                                        <p:cTn id="47" dur="500"/>
                                        <p:tgtEl>
                                          <p:spTgt spid="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txEl>
                                              <p:pRg st="9" end="9"/>
                                            </p:txEl>
                                          </p:spTgt>
                                        </p:tgtEl>
                                        <p:attrNameLst>
                                          <p:attrName>style.visibility</p:attrName>
                                        </p:attrNameLst>
                                      </p:cBhvr>
                                      <p:to>
                                        <p:strVal val="visible"/>
                                      </p:to>
                                    </p:set>
                                    <p:animEffect transition="in" filter="fade">
                                      <p:cBhvr>
                                        <p:cTn id="52" dur="500"/>
                                        <p:tgtEl>
                                          <p:spTgt spid="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
                                            <p:txEl>
                                              <p:pRg st="10" end="10"/>
                                            </p:txEl>
                                          </p:spTgt>
                                        </p:tgtEl>
                                        <p:attrNameLst>
                                          <p:attrName>style.visibility</p:attrName>
                                        </p:attrNameLst>
                                      </p:cBhvr>
                                      <p:to>
                                        <p:strVal val="visible"/>
                                      </p:to>
                                    </p:set>
                                    <p:animEffect transition="in" filter="fade">
                                      <p:cBhvr>
                                        <p:cTn id="57" dur="500"/>
                                        <p:tgtEl>
                                          <p:spTgt spid="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RNC v. DNC</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Content Placeholder 2"/>
          <p:cNvSpPr txBox="1">
            <a:spLocks/>
          </p:cNvSpPr>
          <p:nvPr/>
        </p:nvSpPr>
        <p:spPr>
          <a:xfrm>
            <a:off x="381000" y="1047750"/>
            <a:ext cx="8506442" cy="4038600"/>
          </a:xfrm>
          <a:prstGeom prst="rect">
            <a:avLst/>
          </a:prstGeom>
        </p:spPr>
        <p:txBody>
          <a:bodyPr>
            <a:normAutofit fontScale="85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“This Court has repeatedly emphasized that lower federal courts should ordinarily not alter the election rules on the eve of an election. See </a:t>
            </a:r>
            <a:r>
              <a:rPr lang="en-US" i="1" dirty="0"/>
              <a:t>Purcell v. Gonzalez</a:t>
            </a:r>
            <a:r>
              <a:rPr lang="en-US" dirty="0"/>
              <a:t>, 549 U. S. 1 (2006) (per </a:t>
            </a:r>
            <a:r>
              <a:rPr lang="en-US" dirty="0" err="1"/>
              <a:t>curiam</a:t>
            </a:r>
            <a:r>
              <a:rPr lang="en-US" dirty="0"/>
              <a:t>); </a:t>
            </a:r>
            <a:r>
              <a:rPr lang="en-US" i="1" dirty="0"/>
              <a:t>Frank v. Walker</a:t>
            </a:r>
            <a:r>
              <a:rPr lang="en-US" dirty="0"/>
              <a:t>, 574 U. S. 929 (2014); </a:t>
            </a:r>
            <a:r>
              <a:rPr lang="en-US" i="1" dirty="0"/>
              <a:t>Veasey v. Perry</a:t>
            </a:r>
            <a:r>
              <a:rPr lang="en-US" dirty="0"/>
              <a:t>, 574 U. S. __ (2014).”</a:t>
            </a:r>
          </a:p>
          <a:p>
            <a:r>
              <a:rPr lang="en-US" dirty="0"/>
              <a:t>Justice Ginsburg’s Dissent: “[T]he Court’s order cites </a:t>
            </a:r>
            <a:r>
              <a:rPr lang="en-US" i="1" dirty="0"/>
              <a:t>Purcell</a:t>
            </a:r>
            <a:r>
              <a:rPr lang="en-US" dirty="0"/>
              <a:t>, apparently skeptical of the District Court’s intervention shortly before an election. </a:t>
            </a:r>
            <a:r>
              <a:rPr lang="en-US" dirty="0" err="1"/>
              <a:t>Nevermind</a:t>
            </a:r>
            <a:r>
              <a:rPr lang="en-US" dirty="0"/>
              <a:t> that the District Court was reacting to a grave, rapidly developing public health crisis. If proximity to the election counseled hesitation when the District Court acted several days ago, this Court’s intervention today—even closer to the election—is all the more inappropriate.”</a:t>
            </a:r>
          </a:p>
        </p:txBody>
      </p:sp>
    </p:spTree>
    <p:extLst>
      <p:ext uri="{BB962C8B-B14F-4D97-AF65-F5344CB8AC3E}">
        <p14:creationId xmlns:p14="http://schemas.microsoft.com/office/powerpoint/2010/main" val="172487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0</TotalTime>
  <Words>1418</Words>
  <Application>Microsoft Office PowerPoint</Application>
  <PresentationFormat>On-screen Show (16:9)</PresentationFormat>
  <Paragraphs>68</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vt:lpstr>
      <vt:lpstr>Tw Cen MT</vt:lpstr>
      <vt:lpstr>Tw Cen MT Condensed</vt:lpstr>
      <vt:lpstr>Wingdings</vt:lpstr>
      <vt:lpstr>Wingdings 2</vt:lpstr>
      <vt:lpstr>Wingdings 3</vt:lpstr>
      <vt:lpstr>Integral</vt:lpstr>
      <vt:lpstr>Voting Rights Policy &amp; The Law</vt:lpstr>
      <vt:lpstr>Overview</vt:lpstr>
      <vt:lpstr>Before Purcell</vt:lpstr>
      <vt:lpstr>Purcell (2006)</vt:lpstr>
      <vt:lpstr>Purcell (2006)</vt:lpstr>
      <vt:lpstr>Purcell in Practice</vt:lpstr>
      <vt:lpstr>Purcell in Practice</vt:lpstr>
      <vt:lpstr>RNC v. DNC</vt:lpstr>
      <vt:lpstr>RNC v. DNC</vt:lpstr>
      <vt:lpstr>Purcell: Either too late or too early</vt:lpstr>
      <vt:lpstr>Purcell: Unprincipled Principle</vt:lpstr>
      <vt:lpstr>Voting Rights Policy &amp; The Law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2012-09-13T16:58:30Z</dcterms:created>
  <dcterms:modified xsi:type="dcterms:W3CDTF">2021-11-18T21:06:18Z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