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14"/>
  </p:notesMasterIdLst>
  <p:sldIdLst>
    <p:sldId id="694" r:id="rId2"/>
    <p:sldId id="679" r:id="rId3"/>
    <p:sldId id="789" r:id="rId4"/>
    <p:sldId id="791" r:id="rId5"/>
    <p:sldId id="790" r:id="rId6"/>
    <p:sldId id="792" r:id="rId7"/>
    <p:sldId id="796" r:id="rId8"/>
    <p:sldId id="795" r:id="rId9"/>
    <p:sldId id="793" r:id="rId10"/>
    <p:sldId id="797" r:id="rId11"/>
    <p:sldId id="794" r:id="rId12"/>
    <p:sldId id="798" r:id="rId13"/>
  </p:sldIdLst>
  <p:sldSz cx="9144000" cy="5143500" type="screen16x9"/>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93">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23A"/>
    <a:srgbClr val="008000"/>
    <a:srgbClr val="006C00"/>
    <a:srgbClr val="008A00"/>
    <a:srgbClr val="FF9900"/>
    <a:srgbClr val="2CF43F"/>
    <a:srgbClr val="59BC42"/>
    <a:srgbClr val="E02029"/>
    <a:srgbClr val="AFAD6B"/>
    <a:srgbClr val="B8C8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45" autoAdjust="0"/>
    <p:restoredTop sz="97491" autoAdjust="0"/>
  </p:normalViewPr>
  <p:slideViewPr>
    <p:cSldViewPr snapToGrid="0">
      <p:cViewPr varScale="1">
        <p:scale>
          <a:sx n="140" d="100"/>
          <a:sy n="140" d="100"/>
        </p:scale>
        <p:origin x="600" y="126"/>
      </p:cViewPr>
      <p:guideLst>
        <p:guide orient="horz" pos="1593"/>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extLst/>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extLst/>
          </a:lstStyle>
          <a:p>
            <a:fld id="{A8ADFD5B-A66C-449C-B6E8-FB716D07777D}" type="datetimeFigureOut">
              <a:rPr lang="en-US" smtClean="0"/>
              <a:pPr/>
              <a:t>11/20/2025</a:t>
            </a:fld>
            <a:endParaRPr lang="en-US" dirty="0"/>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extLst/>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extLst/>
          </a:lstStyle>
          <a:p>
            <a:fld id="{CA5D3BF3-D352-46FC-8343-31F56E6730EA}" type="slidenum">
              <a:rPr lang="en-US" smtClean="0"/>
              <a:pPr/>
              <a:t>‹#›</a:t>
            </a:fld>
            <a:endParaRPr lang="en-US" dirty="0"/>
          </a:p>
        </p:txBody>
      </p:sp>
    </p:spTree>
    <p:extLst>
      <p:ext uri="{BB962C8B-B14F-4D97-AF65-F5344CB8AC3E}">
        <p14:creationId xmlns:p14="http://schemas.microsoft.com/office/powerpoint/2010/main" val="1461768138"/>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en-US"/>
          </a:p>
        </p:txBody>
      </p:sp>
      <p:sp>
        <p:nvSpPr>
          <p:cNvPr id="4" name="Rectangle 3"/>
          <p:cNvSpPr>
            <a:spLocks noGrp="1"/>
          </p:cNvSpPr>
          <p:nvPr>
            <p:ph type="sldNum" sz="quarter" idx="10"/>
          </p:nvPr>
        </p:nvSpPr>
        <p:spPr/>
        <p:txBody>
          <a:bodyPr/>
          <a:lstStyle/>
          <a:p>
            <a:fld id="{CA5D3BF3-D352-46FC-8343-31F56E6730EA}" type="slidenum">
              <a:rPr lang="en-US" smtClean="0"/>
              <a:pPr/>
              <a:t>1</a:t>
            </a:fld>
            <a:endParaRPr lang="en-US"/>
          </a:p>
        </p:txBody>
      </p:sp>
    </p:spTree>
    <p:extLst>
      <p:ext uri="{BB962C8B-B14F-4D97-AF65-F5344CB8AC3E}">
        <p14:creationId xmlns:p14="http://schemas.microsoft.com/office/powerpoint/2010/main" val="80686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3429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5"/>
          <p:cNvSpPr/>
          <p:nvPr/>
        </p:nvSpPr>
        <p:spPr>
          <a:xfrm>
            <a:off x="-1" y="0"/>
            <a:ext cx="9144000" cy="3429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342900" y="3720103"/>
            <a:ext cx="5829300" cy="1097280"/>
          </a:xfrm>
        </p:spPr>
        <p:txBody>
          <a:bodyPr anchor="ctr">
            <a:normAutofit/>
          </a:bodyPr>
          <a:lstStyle>
            <a:lvl1pPr algn="r">
              <a:defRPr sz="3750" spc="150" baseline="0"/>
            </a:lvl1pPr>
          </a:lstStyle>
          <a:p>
            <a:r>
              <a:rPr lang="en-US"/>
              <a:t>Click to edit Master title style</a:t>
            </a:r>
            <a:endParaRPr lang="en-US" dirty="0"/>
          </a:p>
        </p:txBody>
      </p:sp>
      <p:sp>
        <p:nvSpPr>
          <p:cNvPr id="3" name="Subtitle 2"/>
          <p:cNvSpPr>
            <a:spLocks noGrp="1"/>
          </p:cNvSpPr>
          <p:nvPr>
            <p:ph type="subTitle" idx="1"/>
          </p:nvPr>
        </p:nvSpPr>
        <p:spPr>
          <a:xfrm>
            <a:off x="6457950" y="3720103"/>
            <a:ext cx="2400300" cy="1097280"/>
          </a:xfrm>
        </p:spPr>
        <p:txBody>
          <a:bodyPr lIns="91440" rIns="91440" anchor="ctr">
            <a:normAutofit/>
          </a:bodyPr>
          <a:lstStyle>
            <a:lvl1pPr marL="0" indent="0" algn="l">
              <a:lnSpc>
                <a:spcPct val="100000"/>
              </a:lnSpc>
              <a:spcBef>
                <a:spcPts val="0"/>
              </a:spcBef>
              <a:buNone/>
              <a:defRPr sz="1350">
                <a:solidFill>
                  <a:schemeClr val="tx1">
                    <a:lumMod val="95000"/>
                    <a:lumOff val="5000"/>
                  </a:schemeClr>
                </a:solidFill>
              </a:defRPr>
            </a:lvl1pPr>
            <a:lvl2pPr marL="342900" indent="0" algn="ctr">
              <a:buNone/>
              <a:defRPr sz="1350"/>
            </a:lvl2pPr>
            <a:lvl3pPr marL="685800" indent="0" algn="ctr">
              <a:buNone/>
              <a:defRPr sz="1350"/>
            </a:lvl3pPr>
            <a:lvl4pPr marL="1028700" indent="0" algn="ctr">
              <a:buNone/>
              <a:defRPr sz="1350"/>
            </a:lvl4pPr>
            <a:lvl5pPr marL="1371600" indent="0" algn="ctr">
              <a:buNone/>
              <a:defRPr sz="1350"/>
            </a:lvl5pPr>
            <a:lvl6pPr marL="1714500" indent="0" algn="ctr">
              <a:buNone/>
              <a:defRPr sz="1350"/>
            </a:lvl6pPr>
            <a:lvl7pPr marL="2057400" indent="0" algn="ctr">
              <a:buNone/>
              <a:defRPr sz="1350"/>
            </a:lvl7pPr>
            <a:lvl8pPr marL="2400300" indent="0" algn="ctr">
              <a:buNone/>
              <a:defRPr sz="1350"/>
            </a:lvl8pPr>
            <a:lvl9pPr marL="2743200" indent="0" algn="ctr">
              <a:buNone/>
              <a:defRPr sz="135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algn="ctr"/>
            <a:fld id="{BF2FF904-7A5D-4CD6-BB81-515439E94220}" type="datetime1">
              <a:rPr lang="en-US" smtClean="0">
                <a:solidFill>
                  <a:srgbClr val="FFFFFF"/>
                </a:solidFill>
              </a:rPr>
              <a:pPr algn="ctr"/>
              <a:t>11/20/2025</a:t>
            </a:fld>
            <a:endParaRPr lang="en-US" sz="2000" dirty="0">
              <a:solidFill>
                <a:srgbClr val="FFFFFF"/>
              </a:solidFill>
            </a:endParaRPr>
          </a:p>
        </p:txBody>
      </p:sp>
      <p:sp>
        <p:nvSpPr>
          <p:cNvPr id="5" name="Footer Placeholder 4"/>
          <p:cNvSpPr>
            <a:spLocks noGrp="1"/>
          </p:cNvSpPr>
          <p:nvPr>
            <p:ph type="ftr" sz="quarter" idx="11"/>
          </p:nvPr>
        </p:nvSpPr>
        <p:spPr/>
        <p:txBody>
          <a:bodyPr/>
          <a:lstStyle/>
          <a:p>
            <a:pPr algn="r"/>
            <a:endParaRPr lang="en-US" dirty="0">
              <a:solidFill>
                <a:schemeClr val="tx2"/>
              </a:solidFill>
            </a:endParaRPr>
          </a:p>
        </p:txBody>
      </p:sp>
      <p:sp>
        <p:nvSpPr>
          <p:cNvPr id="6" name="Slide Number Placeholder 5"/>
          <p:cNvSpPr>
            <a:spLocks noGrp="1"/>
          </p:cNvSpPr>
          <p:nvPr>
            <p:ph type="sldNum" sz="quarter" idx="12"/>
          </p:nvPr>
        </p:nvSpPr>
        <p:spPr/>
        <p:txBody>
          <a:bodyPr/>
          <a:lstStyle/>
          <a:p>
            <a:fld id="{8F82E0A0-C266-4798-8C8F-B9F91E9DA37E}" type="slidenum">
              <a:rPr lang="en-US" smtClean="0">
                <a:solidFill>
                  <a:schemeClr val="tx2"/>
                </a:solidFill>
              </a:rPr>
              <a:pPr/>
              <a:t>‹#›</a:t>
            </a:fld>
            <a:endParaRPr lang="en-US" dirty="0">
              <a:solidFill>
                <a:schemeClr val="tx2"/>
              </a:solidFill>
            </a:endParaRPr>
          </a:p>
        </p:txBody>
      </p:sp>
      <p:cxnSp>
        <p:nvCxnSpPr>
          <p:cNvPr id="8" name="Straight Connector 7"/>
          <p:cNvCxnSpPr/>
          <p:nvPr/>
        </p:nvCxnSpPr>
        <p:spPr>
          <a:xfrm flipV="1">
            <a:off x="6290132" y="3948080"/>
            <a:ext cx="0" cy="685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2588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0EFD78-F897-45FC-9BA2-AF2AE2787F2F}" type="datetime1">
              <a:rPr lang="en-US" smtClean="0"/>
              <a:pPr/>
              <a:t>11/20/2025</a:t>
            </a:fld>
            <a:endParaRPr lang="en-US" sz="1400" dirty="0">
              <a:solidFill>
                <a:schemeClr val="tx2"/>
              </a:solidFill>
            </a:endParaRPr>
          </a:p>
        </p:txBody>
      </p:sp>
      <p:sp>
        <p:nvSpPr>
          <p:cNvPr id="5" name="Footer Placeholder 4"/>
          <p:cNvSpPr>
            <a:spLocks noGrp="1"/>
          </p:cNvSpPr>
          <p:nvPr>
            <p:ph type="ftr" sz="quarter" idx="11"/>
          </p:nvPr>
        </p:nvSpPr>
        <p:spPr/>
        <p:txBody>
          <a:bodyPr/>
          <a:lstStyle/>
          <a:p>
            <a:pPr algn="r"/>
            <a:endParaRPr lang="en-US" sz="1400" dirty="0">
              <a:solidFill>
                <a:schemeClr val="tx2"/>
              </a:solidFill>
            </a:endParaRPr>
          </a:p>
        </p:txBody>
      </p:sp>
      <p:sp>
        <p:nvSpPr>
          <p:cNvPr id="6" name="Slide Number Placeholder 5"/>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extLst>
      <p:ext uri="{BB962C8B-B14F-4D97-AF65-F5344CB8AC3E}">
        <p14:creationId xmlns:p14="http://schemas.microsoft.com/office/powerpoint/2010/main" val="70202581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571500"/>
            <a:ext cx="1971675" cy="405765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571500"/>
            <a:ext cx="5686425" cy="40576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0EFD78-F897-45FC-9BA2-AF2AE2787F2F}" type="datetime1">
              <a:rPr lang="en-US" smtClean="0"/>
              <a:pPr/>
              <a:t>11/20/2025</a:t>
            </a:fld>
            <a:endParaRPr lang="en-US" sz="1400" dirty="0">
              <a:solidFill>
                <a:schemeClr val="tx2"/>
              </a:solidFill>
            </a:endParaRPr>
          </a:p>
        </p:txBody>
      </p:sp>
      <p:sp>
        <p:nvSpPr>
          <p:cNvPr id="5" name="Footer Placeholder 4"/>
          <p:cNvSpPr>
            <a:spLocks noGrp="1"/>
          </p:cNvSpPr>
          <p:nvPr>
            <p:ph type="ftr" sz="quarter" idx="11"/>
          </p:nvPr>
        </p:nvSpPr>
        <p:spPr/>
        <p:txBody>
          <a:bodyPr/>
          <a:lstStyle/>
          <a:p>
            <a:pPr algn="r"/>
            <a:endParaRPr lang="en-US" sz="1400" dirty="0">
              <a:solidFill>
                <a:schemeClr val="tx2"/>
              </a:solidFill>
            </a:endParaRPr>
          </a:p>
        </p:txBody>
      </p:sp>
      <p:sp>
        <p:nvSpPr>
          <p:cNvPr id="6" name="Slide Number Placeholder 5"/>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cxnSp>
        <p:nvCxnSpPr>
          <p:cNvPr id="7" name="Straight Connector 6"/>
          <p:cNvCxnSpPr/>
          <p:nvPr/>
        </p:nvCxnSpPr>
        <p:spPr>
          <a:xfrm rot="5400000" flipV="1">
            <a:off x="7543800" y="44447"/>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9085334"/>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9F8E54-42D8-47B3-9FA3-39DC2C205D28}"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4A9C3-484A-46CB-B7FE-D4DA4E237B94}" type="slidenum">
              <a:rPr lang="en-US" smtClean="0"/>
              <a:t>‹#›</a:t>
            </a:fld>
            <a:endParaRPr lang="en-US"/>
          </a:p>
        </p:txBody>
      </p:sp>
    </p:spTree>
    <p:extLst>
      <p:ext uri="{BB962C8B-B14F-4D97-AF65-F5344CB8AC3E}">
        <p14:creationId xmlns:p14="http://schemas.microsoft.com/office/powerpoint/2010/main" val="3666796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3429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9144000" cy="3429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3720103"/>
            <a:ext cx="5829300" cy="1097280"/>
          </a:xfrm>
        </p:spPr>
        <p:txBody>
          <a:bodyPr anchor="ctr">
            <a:normAutofit/>
          </a:bodyPr>
          <a:lstStyle>
            <a:lvl1pPr algn="r">
              <a:defRPr sz="3750" b="0" spc="150" baseline="0"/>
            </a:lvl1pPr>
          </a:lstStyle>
          <a:p>
            <a:r>
              <a:rPr lang="en-US"/>
              <a:t>Click to edit Master title style</a:t>
            </a:r>
            <a:endParaRPr lang="en-US" dirty="0"/>
          </a:p>
        </p:txBody>
      </p:sp>
      <p:sp>
        <p:nvSpPr>
          <p:cNvPr id="3" name="Text Placeholder 2"/>
          <p:cNvSpPr>
            <a:spLocks noGrp="1"/>
          </p:cNvSpPr>
          <p:nvPr>
            <p:ph type="body" idx="1"/>
          </p:nvPr>
        </p:nvSpPr>
        <p:spPr>
          <a:xfrm>
            <a:off x="6457950" y="3720103"/>
            <a:ext cx="2400300" cy="1097280"/>
          </a:xfrm>
        </p:spPr>
        <p:txBody>
          <a:bodyPr lIns="91440" rIns="91440" anchor="ctr">
            <a:normAutofit/>
          </a:bodyPr>
          <a:lstStyle>
            <a:lvl1pPr marL="0" indent="0">
              <a:lnSpc>
                <a:spcPct val="100000"/>
              </a:lnSpc>
              <a:spcBef>
                <a:spcPts val="0"/>
              </a:spcBef>
              <a:buNone/>
              <a:defRPr sz="1350">
                <a:solidFill>
                  <a:schemeClr val="tx1">
                    <a:lumMod val="95000"/>
                    <a:lumOff val="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C9BC81-2B49-4047-842E-D39C8B577613}" type="datetime1">
              <a:rPr lang="en-US" smtClean="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ctr"/>
            <a:fld id="{8F82E0A0-C266-4798-8C8F-B9F91E9DA37E}" type="slidenum">
              <a:rPr lang="en-US" sz="2400" b="1" smtClean="0">
                <a:solidFill>
                  <a:srgbClr val="FFFFFF"/>
                </a:solidFill>
              </a:rPr>
              <a:pPr algn="ctr"/>
              <a:t>‹#›</a:t>
            </a:fld>
            <a:endParaRPr lang="en-US" sz="2400" dirty="0">
              <a:solidFill>
                <a:srgbClr val="FFFFFF"/>
              </a:solidFill>
            </a:endParaRPr>
          </a:p>
        </p:txBody>
      </p:sp>
      <p:cxnSp>
        <p:nvCxnSpPr>
          <p:cNvPr id="8" name="Straight Connector 7"/>
          <p:cNvCxnSpPr/>
          <p:nvPr/>
        </p:nvCxnSpPr>
        <p:spPr>
          <a:xfrm flipV="1">
            <a:off x="6290132" y="3948080"/>
            <a:ext cx="0" cy="685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0003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438912"/>
            <a:ext cx="7290054" cy="112471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5" y="1714500"/>
            <a:ext cx="356616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1714500"/>
            <a:ext cx="356616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0EFD78-F897-45FC-9BA2-AF2AE2787F2F}" type="datetime1">
              <a:rPr lang="en-US" smtClean="0"/>
              <a:pPr/>
              <a:t>11/20/2025</a:t>
            </a:fld>
            <a:endParaRPr lang="en-US" sz="1400" dirty="0">
              <a:solidFill>
                <a:schemeClr val="tx2"/>
              </a:solidFill>
            </a:endParaRPr>
          </a:p>
        </p:txBody>
      </p:sp>
      <p:sp>
        <p:nvSpPr>
          <p:cNvPr id="6" name="Footer Placeholder 5"/>
          <p:cNvSpPr>
            <a:spLocks noGrp="1"/>
          </p:cNvSpPr>
          <p:nvPr>
            <p:ph type="ftr" sz="quarter" idx="11"/>
          </p:nvPr>
        </p:nvSpPr>
        <p:spPr/>
        <p:txBody>
          <a:bodyPr/>
          <a:lstStyle/>
          <a:p>
            <a:pPr algn="r"/>
            <a:endParaRPr lang="en-US" sz="1400" dirty="0">
              <a:solidFill>
                <a:schemeClr val="tx2"/>
              </a:solidFill>
            </a:endParaRPr>
          </a:p>
        </p:txBody>
      </p:sp>
      <p:sp>
        <p:nvSpPr>
          <p:cNvPr id="7" name="Slide Number Placeholder 6"/>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extLst>
      <p:ext uri="{BB962C8B-B14F-4D97-AF65-F5344CB8AC3E}">
        <p14:creationId xmlns:p14="http://schemas.microsoft.com/office/powerpoint/2010/main" val="1883962865"/>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1634727"/>
            <a:ext cx="3566160" cy="617220"/>
          </a:xfrm>
        </p:spPr>
        <p:txBody>
          <a:bodyPr lIns="137160" rIns="137160" anchor="ctr">
            <a:normAutofit/>
          </a:bodyPr>
          <a:lstStyle>
            <a:lvl1pPr marL="0" indent="0">
              <a:spcBef>
                <a:spcPts val="0"/>
              </a:spcBef>
              <a:spcAft>
                <a:spcPts val="0"/>
              </a:spcAft>
              <a:buNone/>
              <a:defRPr sz="1725" b="0" cap="none" baseline="0">
                <a:solidFill>
                  <a:schemeClr val="accent1"/>
                </a:solidFill>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768096" y="2225841"/>
            <a:ext cx="3566160" cy="25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3166" y="1634727"/>
            <a:ext cx="3566160" cy="617220"/>
          </a:xfrm>
        </p:spPr>
        <p:txBody>
          <a:bodyPr lIns="137160" rIns="137160" anchor="ctr">
            <a:normAutofit/>
          </a:bodyPr>
          <a:lstStyle>
            <a:lvl1pPr marL="0" indent="0">
              <a:spcBef>
                <a:spcPts val="0"/>
              </a:spcBef>
              <a:spcAft>
                <a:spcPts val="0"/>
              </a:spcAft>
              <a:buNone/>
              <a:defRPr lang="en-US" sz="1725" b="0" kern="1200" cap="none" baseline="0" dirty="0">
                <a:solidFill>
                  <a:schemeClr val="accent1"/>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lvl="0" indent="0" algn="l" defTabSz="685800" rtl="0" eaLnBrk="1" latinLnBrk="0" hangingPunct="1">
              <a:lnSpc>
                <a:spcPct val="90000"/>
              </a:lnSpc>
              <a:spcBef>
                <a:spcPts val="1350"/>
              </a:spcBef>
              <a:buNone/>
            </a:pPr>
            <a:r>
              <a:rPr lang="en-US"/>
              <a:t>Click to edit Master text styles</a:t>
            </a:r>
          </a:p>
        </p:txBody>
      </p:sp>
      <p:sp>
        <p:nvSpPr>
          <p:cNvPr id="6" name="Content Placeholder 5"/>
          <p:cNvSpPr>
            <a:spLocks noGrp="1"/>
          </p:cNvSpPr>
          <p:nvPr>
            <p:ph sz="quarter" idx="4"/>
          </p:nvPr>
        </p:nvSpPr>
        <p:spPr>
          <a:xfrm>
            <a:off x="4493166" y="2225841"/>
            <a:ext cx="3566160" cy="25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0EFD78-F897-45FC-9BA2-AF2AE2787F2F}" type="datetime1">
              <a:rPr lang="en-US" smtClean="0"/>
              <a:pPr/>
              <a:t>11/20/2025</a:t>
            </a:fld>
            <a:endParaRPr lang="en-US" sz="1400" dirty="0">
              <a:solidFill>
                <a:schemeClr val="tx2"/>
              </a:solidFill>
            </a:endParaRPr>
          </a:p>
        </p:txBody>
      </p:sp>
      <p:sp>
        <p:nvSpPr>
          <p:cNvPr id="8" name="Footer Placeholder 7"/>
          <p:cNvSpPr>
            <a:spLocks noGrp="1"/>
          </p:cNvSpPr>
          <p:nvPr>
            <p:ph type="ftr" sz="quarter" idx="11"/>
          </p:nvPr>
        </p:nvSpPr>
        <p:spPr/>
        <p:txBody>
          <a:bodyPr/>
          <a:lstStyle/>
          <a:p>
            <a:pPr algn="r"/>
            <a:endParaRPr lang="en-US" sz="1400" dirty="0">
              <a:solidFill>
                <a:schemeClr val="tx2"/>
              </a:solidFill>
            </a:endParaRPr>
          </a:p>
        </p:txBody>
      </p:sp>
      <p:sp>
        <p:nvSpPr>
          <p:cNvPr id="9" name="Slide Number Placeholder 8"/>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extLst>
      <p:ext uri="{BB962C8B-B14F-4D97-AF65-F5344CB8AC3E}">
        <p14:creationId xmlns:p14="http://schemas.microsoft.com/office/powerpoint/2010/main" val="484950173"/>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BABB85-2996-4EBB-82AA-8B44C3C5F7C0}" type="datetime1">
              <a:rPr lang="en-US" smtClean="0"/>
              <a:pPr/>
              <a:t>11/20/2025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3F7CB7D-F184-43C7-B6FD-03D728E1BBFF}"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83441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4D3EF2-F2E4-4102-AB7B-CC575B151EA1}" type="datetime1">
              <a:rPr lang="en-US" smtClean="0"/>
              <a:pPr/>
              <a:t>11/20/2025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F7CB7D-F184-43C7-B6FD-03D728E1BBFF}" type="slidenum">
              <a:rPr lang="en-US" smtClean="0">
                <a:solidFill>
                  <a:schemeClr val="tx2"/>
                </a:solidFill>
              </a:rPr>
              <a:pPr/>
              <a:t>‹#›</a:t>
            </a:fld>
            <a:endParaRPr lang="en-US" dirty="0">
              <a:solidFill>
                <a:schemeClr val="tx2"/>
              </a:solidFill>
            </a:endParaRPr>
          </a:p>
        </p:txBody>
      </p:sp>
    </p:spTree>
    <p:extLst>
      <p:ext uri="{BB962C8B-B14F-4D97-AF65-F5344CB8AC3E}">
        <p14:creationId xmlns:p14="http://schemas.microsoft.com/office/powerpoint/2010/main" val="570336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353632"/>
            <a:ext cx="3291840" cy="1303020"/>
          </a:xfrm>
        </p:spPr>
        <p:txBody>
          <a:bodyPr>
            <a:noAutofit/>
          </a:bodyPr>
          <a:lstStyle>
            <a:lvl1pPr>
              <a:lnSpc>
                <a:spcPct val="80000"/>
              </a:lnSpc>
              <a:defRPr sz="3000"/>
            </a:lvl1pPr>
          </a:lstStyle>
          <a:p>
            <a:r>
              <a:rPr lang="en-US"/>
              <a:t>Click to edit Master title style</a:t>
            </a:r>
            <a:endParaRPr lang="en-US" dirty="0"/>
          </a:p>
        </p:txBody>
      </p:sp>
      <p:sp>
        <p:nvSpPr>
          <p:cNvPr id="3" name="Content Placeholder 2"/>
          <p:cNvSpPr>
            <a:spLocks noGrp="1"/>
          </p:cNvSpPr>
          <p:nvPr>
            <p:ph idx="1"/>
          </p:nvPr>
        </p:nvSpPr>
        <p:spPr>
          <a:xfrm>
            <a:off x="4286250" y="617220"/>
            <a:ext cx="4258818" cy="3888486"/>
          </a:xfrm>
        </p:spPr>
        <p:txBody>
          <a:bodyPr/>
          <a:lstStyle>
            <a:lvl1pPr>
              <a:defRPr sz="1800"/>
            </a:lvl1pPr>
            <a:lvl2pPr>
              <a:defRPr sz="15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1693129"/>
            <a:ext cx="3291840" cy="2821721"/>
          </a:xfrm>
        </p:spPr>
        <p:txBody>
          <a:bodyPr lIns="91440" rIns="91440">
            <a:normAutofit/>
          </a:bodyPr>
          <a:lstStyle>
            <a:lvl1pPr marL="0" indent="0">
              <a:lnSpc>
                <a:spcPct val="108000"/>
              </a:lnSpc>
              <a:spcBef>
                <a:spcPts val="450"/>
              </a:spcBef>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4B0EFD78-F897-45FC-9BA2-AF2AE2787F2F}" type="datetime1">
              <a:rPr lang="en-US" smtClean="0"/>
              <a:pPr/>
              <a:t>11/20/2025</a:t>
            </a:fld>
            <a:endParaRPr lang="en-US" sz="1400" dirty="0">
              <a:solidFill>
                <a:schemeClr val="tx2"/>
              </a:solidFill>
            </a:endParaRPr>
          </a:p>
        </p:txBody>
      </p:sp>
      <p:sp>
        <p:nvSpPr>
          <p:cNvPr id="6" name="Footer Placeholder 5"/>
          <p:cNvSpPr>
            <a:spLocks noGrp="1"/>
          </p:cNvSpPr>
          <p:nvPr>
            <p:ph type="ftr" sz="quarter" idx="11"/>
          </p:nvPr>
        </p:nvSpPr>
        <p:spPr/>
        <p:txBody>
          <a:bodyPr/>
          <a:lstStyle/>
          <a:p>
            <a:pPr algn="r"/>
            <a:endParaRPr lang="en-US" sz="1400" dirty="0">
              <a:solidFill>
                <a:schemeClr val="tx2"/>
              </a:solidFill>
            </a:endParaRPr>
          </a:p>
        </p:txBody>
      </p:sp>
      <p:sp>
        <p:nvSpPr>
          <p:cNvPr id="7" name="Slide Number Placeholder 6"/>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extLst>
      <p:ext uri="{BB962C8B-B14F-4D97-AF65-F5344CB8AC3E}">
        <p14:creationId xmlns:p14="http://schemas.microsoft.com/office/powerpoint/2010/main" val="1657616752"/>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720104"/>
            <a:ext cx="5829300" cy="1097280"/>
          </a:xfrm>
        </p:spPr>
        <p:txBody>
          <a:bodyPr anchor="ctr">
            <a:normAutofit/>
          </a:bodyPr>
          <a:lstStyle>
            <a:lvl1pPr algn="r">
              <a:defRPr sz="3750" spc="15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3429000"/>
          </a:xfrm>
          <a:solidFill>
            <a:schemeClr val="accent1">
              <a:lumMod val="60000"/>
              <a:lumOff val="40000"/>
            </a:schemeClr>
          </a:solidFill>
        </p:spPr>
        <p:txBody>
          <a:bodyPr lIns="457200" tIns="365760" rIns="45720" bIns="4572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3720104"/>
            <a:ext cx="2400300" cy="1097280"/>
          </a:xfrm>
        </p:spPr>
        <p:txBody>
          <a:bodyPr lIns="91440" rIns="91440" anchor="ctr">
            <a:normAutofit/>
          </a:bodyPr>
          <a:lstStyle>
            <a:lvl1pPr marL="0" indent="0">
              <a:lnSpc>
                <a:spcPct val="100000"/>
              </a:lnSpc>
              <a:spcBef>
                <a:spcPts val="0"/>
              </a:spcBef>
              <a:buNone/>
              <a:defRPr sz="135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CDBC90A-B2A7-48E3-B4AA-0DB348CA23BA}" type="datetime1">
              <a:rPr lang="en-US" smtClean="0"/>
              <a:pPr/>
              <a:t>11/20/2025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ctr"/>
            <a:fld id="{8F82E0A0-C266-4798-8C8F-B9F91E9DA37E}" type="slidenum">
              <a:rPr lang="en-US" sz="2800" b="1" smtClean="0">
                <a:solidFill>
                  <a:srgbClr val="FFFFFF"/>
                </a:solidFill>
              </a:rPr>
              <a:pPr algn="ctr"/>
              <a:t>‹#›</a:t>
            </a:fld>
            <a:endParaRPr lang="en-US" sz="2800" dirty="0"/>
          </a:p>
        </p:txBody>
      </p:sp>
      <p:cxnSp>
        <p:nvCxnSpPr>
          <p:cNvPr id="8" name="Straight Connector 7"/>
          <p:cNvCxnSpPr/>
          <p:nvPr/>
        </p:nvCxnSpPr>
        <p:spPr>
          <a:xfrm flipV="1">
            <a:off x="6290132" y="3948080"/>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3009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438912"/>
            <a:ext cx="7290054" cy="112471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1714500"/>
            <a:ext cx="7290055" cy="301752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4853028"/>
            <a:ext cx="1615607" cy="20574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fld id="{4B0EFD78-F897-45FC-9BA2-AF2AE2787F2F}" type="datetime1">
              <a:rPr lang="en-US" smtClean="0"/>
              <a:pPr/>
              <a:t>11/20/2025</a:t>
            </a:fld>
            <a:endParaRPr lang="en-US" sz="1400" dirty="0">
              <a:solidFill>
                <a:schemeClr val="tx2"/>
              </a:solidFill>
            </a:endParaRPr>
          </a:p>
        </p:txBody>
      </p:sp>
      <p:sp>
        <p:nvSpPr>
          <p:cNvPr id="5" name="Footer Placeholder 4"/>
          <p:cNvSpPr>
            <a:spLocks noGrp="1"/>
          </p:cNvSpPr>
          <p:nvPr>
            <p:ph type="ftr" sz="quarter" idx="3"/>
          </p:nvPr>
        </p:nvSpPr>
        <p:spPr>
          <a:xfrm>
            <a:off x="3632200" y="4853028"/>
            <a:ext cx="4426094" cy="205740"/>
          </a:xfrm>
          <a:prstGeom prst="rect">
            <a:avLst/>
          </a:prstGeom>
        </p:spPr>
        <p:txBody>
          <a:bodyPr vert="horz" lIns="91440" tIns="45720" rIns="91440" bIns="45720" rtlCol="0" anchor="ctr"/>
          <a:lstStyle>
            <a:lvl1pPr algn="r">
              <a:defRPr sz="750" cap="all" baseline="0">
                <a:solidFill>
                  <a:schemeClr val="tx1">
                    <a:lumMod val="95000"/>
                    <a:lumOff val="5000"/>
                  </a:schemeClr>
                </a:solidFill>
                <a:latin typeface="+mj-lt"/>
              </a:defRPr>
            </a:lvl1pPr>
          </a:lstStyle>
          <a:p>
            <a:pPr algn="r"/>
            <a:endParaRPr lang="en-US" sz="1400" dirty="0">
              <a:solidFill>
                <a:schemeClr val="tx2"/>
              </a:solidFill>
            </a:endParaRPr>
          </a:p>
        </p:txBody>
      </p:sp>
      <p:sp>
        <p:nvSpPr>
          <p:cNvPr id="6" name="Slide Number Placeholder 5"/>
          <p:cNvSpPr>
            <a:spLocks noGrp="1"/>
          </p:cNvSpPr>
          <p:nvPr>
            <p:ph type="sldNum" sz="quarter" idx="4"/>
          </p:nvPr>
        </p:nvSpPr>
        <p:spPr>
          <a:xfrm>
            <a:off x="8128000" y="4853028"/>
            <a:ext cx="730250" cy="20574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cxnSp>
        <p:nvCxnSpPr>
          <p:cNvPr id="7" name="Straight Connector 6"/>
          <p:cNvCxnSpPr/>
          <p:nvPr/>
        </p:nvCxnSpPr>
        <p:spPr>
          <a:xfrm flipV="1">
            <a:off x="571500" y="61974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20417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dt="0"/>
  <p:txStyles>
    <p:titleStyle>
      <a:lvl1pPr algn="l" defTabSz="685800" rtl="0" eaLnBrk="1" latinLnBrk="0" hangingPunct="1">
        <a:lnSpc>
          <a:spcPct val="80000"/>
        </a:lnSpc>
        <a:spcBef>
          <a:spcPct val="0"/>
        </a:spcBef>
        <a:buNone/>
        <a:defRPr sz="3750" kern="1200" cap="all" spc="75" baseline="0">
          <a:solidFill>
            <a:schemeClr val="tx1">
              <a:lumMod val="95000"/>
              <a:lumOff val="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Tw Cen MT" panose="020B0602020104020603" pitchFamily="34" charset="0"/>
        <a:buChar char=" "/>
        <a:defRPr sz="1650" kern="1200">
          <a:solidFill>
            <a:schemeClr val="tx1"/>
          </a:solidFill>
          <a:latin typeface="+mn-lt"/>
          <a:ea typeface="+mn-ea"/>
          <a:cs typeface="+mn-cs"/>
        </a:defRPr>
      </a:lvl1pPr>
      <a:lvl2pPr marL="198882" indent="-102870" algn="l" defTabSz="685800" rtl="0" eaLnBrk="1" latinLnBrk="0" hangingPunct="1">
        <a:lnSpc>
          <a:spcPct val="90000"/>
        </a:lnSpc>
        <a:spcBef>
          <a:spcPts val="150"/>
        </a:spcBef>
        <a:spcAft>
          <a:spcPts val="300"/>
        </a:spcAft>
        <a:buClr>
          <a:schemeClr val="accent1"/>
        </a:buClr>
        <a:buFont typeface="Wingdings 3" pitchFamily="18" charset="2"/>
        <a:buChar char=""/>
        <a:defRPr sz="1350" kern="1200">
          <a:solidFill>
            <a:schemeClr val="tx1"/>
          </a:solidFill>
          <a:latin typeface="+mn-lt"/>
          <a:ea typeface="+mn-ea"/>
          <a:cs typeface="+mn-cs"/>
        </a:defRPr>
      </a:lvl2pPr>
      <a:lvl3pPr marL="336042" indent="-102870" algn="l" defTabSz="685800" rtl="0" eaLnBrk="1" latinLnBrk="0" hangingPunct="1">
        <a:lnSpc>
          <a:spcPct val="90000"/>
        </a:lnSpc>
        <a:spcBef>
          <a:spcPts val="150"/>
        </a:spcBef>
        <a:spcAft>
          <a:spcPts val="300"/>
        </a:spcAft>
        <a:buClr>
          <a:schemeClr val="accent1"/>
        </a:buClr>
        <a:buFont typeface="Wingdings 3" pitchFamily="18" charset="2"/>
        <a:buChar char=""/>
        <a:defRPr sz="1050" kern="1200">
          <a:solidFill>
            <a:schemeClr val="tx1"/>
          </a:solidFill>
          <a:latin typeface="+mn-lt"/>
          <a:ea typeface="+mn-ea"/>
          <a:cs typeface="+mn-cs"/>
        </a:defRPr>
      </a:lvl3pPr>
      <a:lvl4pPr marL="445770" indent="-102870" algn="l" defTabSz="685800" rtl="0" eaLnBrk="1" latinLnBrk="0" hangingPunct="1">
        <a:lnSpc>
          <a:spcPct val="90000"/>
        </a:lnSpc>
        <a:spcBef>
          <a:spcPts val="150"/>
        </a:spcBef>
        <a:spcAft>
          <a:spcPts val="300"/>
        </a:spcAft>
        <a:buClr>
          <a:schemeClr val="accent1"/>
        </a:buClr>
        <a:buFont typeface="Wingdings 3" pitchFamily="18" charset="2"/>
        <a:buChar char=""/>
        <a:defRPr sz="1050" kern="1200">
          <a:solidFill>
            <a:schemeClr val="tx1"/>
          </a:solidFill>
          <a:latin typeface="+mn-lt"/>
          <a:ea typeface="+mn-ea"/>
          <a:cs typeface="+mn-cs"/>
        </a:defRPr>
      </a:lvl4pPr>
      <a:lvl5pPr marL="582930" indent="-102870" algn="l" defTabSz="685800" rtl="0" eaLnBrk="1" latinLnBrk="0" hangingPunct="1">
        <a:lnSpc>
          <a:spcPct val="90000"/>
        </a:lnSpc>
        <a:spcBef>
          <a:spcPts val="150"/>
        </a:spcBef>
        <a:spcAft>
          <a:spcPts val="300"/>
        </a:spcAft>
        <a:buClr>
          <a:schemeClr val="accent1"/>
        </a:buClr>
        <a:buFont typeface="Wingdings 3" pitchFamily="18" charset="2"/>
        <a:buChar char=""/>
        <a:defRPr sz="1050" kern="1200">
          <a:solidFill>
            <a:schemeClr val="tx1"/>
          </a:solidFill>
          <a:latin typeface="+mn-lt"/>
          <a:ea typeface="+mn-ea"/>
          <a:cs typeface="+mn-cs"/>
        </a:defRPr>
      </a:lvl5pPr>
      <a:lvl6pPr marL="685800" indent="-102870" algn="l" defTabSz="685800" rtl="0" eaLnBrk="1" latinLnBrk="0" hangingPunct="1">
        <a:lnSpc>
          <a:spcPct val="90000"/>
        </a:lnSpc>
        <a:spcBef>
          <a:spcPts val="150"/>
        </a:spcBef>
        <a:spcAft>
          <a:spcPts val="300"/>
        </a:spcAft>
        <a:buClr>
          <a:schemeClr val="accent1"/>
        </a:buClr>
        <a:buFont typeface="Wingdings 3" pitchFamily="18" charset="2"/>
        <a:buChar char=""/>
        <a:defRPr sz="1050" kern="1200">
          <a:solidFill>
            <a:schemeClr val="tx1"/>
          </a:solidFill>
          <a:latin typeface="+mn-lt"/>
          <a:ea typeface="+mn-ea"/>
          <a:cs typeface="+mn-cs"/>
        </a:defRPr>
      </a:lvl6pPr>
      <a:lvl7pPr marL="795528" indent="-102870" algn="l" defTabSz="685800" rtl="0" eaLnBrk="1" latinLnBrk="0" hangingPunct="1">
        <a:lnSpc>
          <a:spcPct val="90000"/>
        </a:lnSpc>
        <a:spcBef>
          <a:spcPts val="150"/>
        </a:spcBef>
        <a:spcAft>
          <a:spcPts val="300"/>
        </a:spcAft>
        <a:buClr>
          <a:schemeClr val="accent1"/>
        </a:buClr>
        <a:buFont typeface="Wingdings 3" pitchFamily="18" charset="2"/>
        <a:buChar char=""/>
        <a:defRPr sz="1050" kern="1200">
          <a:solidFill>
            <a:schemeClr val="tx1"/>
          </a:solidFill>
          <a:latin typeface="+mn-lt"/>
          <a:ea typeface="+mn-ea"/>
          <a:cs typeface="+mn-cs"/>
        </a:defRPr>
      </a:lvl7pPr>
      <a:lvl8pPr marL="912114" indent="-102870" algn="l" defTabSz="685800" rtl="0" eaLnBrk="1" latinLnBrk="0" hangingPunct="1">
        <a:lnSpc>
          <a:spcPct val="90000"/>
        </a:lnSpc>
        <a:spcBef>
          <a:spcPts val="150"/>
        </a:spcBef>
        <a:spcAft>
          <a:spcPts val="300"/>
        </a:spcAft>
        <a:buClr>
          <a:schemeClr val="accent1"/>
        </a:buClr>
        <a:buFont typeface="Wingdings 3" pitchFamily="18" charset="2"/>
        <a:buChar char=""/>
        <a:defRPr sz="1050" kern="1200">
          <a:solidFill>
            <a:schemeClr val="tx1"/>
          </a:solidFill>
          <a:latin typeface="+mn-lt"/>
          <a:ea typeface="+mn-ea"/>
          <a:cs typeface="+mn-cs"/>
        </a:defRPr>
      </a:lvl8pPr>
      <a:lvl9pPr marL="1021842" indent="-102870" algn="l" defTabSz="685800" rtl="0" eaLnBrk="1" latinLnBrk="0" hangingPunct="1">
        <a:lnSpc>
          <a:spcPct val="90000"/>
        </a:lnSpc>
        <a:spcBef>
          <a:spcPts val="150"/>
        </a:spcBef>
        <a:spcAft>
          <a:spcPts val="300"/>
        </a:spcAft>
        <a:buClr>
          <a:schemeClr val="accent1"/>
        </a:buClr>
        <a:buFont typeface="Wingdings 3" pitchFamily="18" charset="2"/>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redistrictingdatahub.org/" TargetMode="External"/><Relationship Id="rId2" Type="http://schemas.openxmlformats.org/officeDocument/2006/relationships/hyperlink" Target="https://davesredistricting.org/" TargetMode="External"/><Relationship Id="rId1" Type="http://schemas.openxmlformats.org/officeDocument/2006/relationships/slideLayout" Target="../slideLayouts/slideLayout7.xml"/><Relationship Id="rId5" Type="http://schemas.openxmlformats.org/officeDocument/2006/relationships/hyperlink" Target="https://bit.ly/48nFwKW" TargetMode="External"/><Relationship Id="rId4" Type="http://schemas.openxmlformats.org/officeDocument/2006/relationships/hyperlink" Target="https://www.rpvnearme.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86BE877-8405-42B2-A8E4-BF4224E01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544" cy="51442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F4916F3-5270-48BF-8D54-7990F611B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40133" y="0"/>
            <a:ext cx="4101411"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a:spLocks noGrp="1"/>
          </p:cNvSpPr>
          <p:nvPr>
            <p:ph type="ctrTitle"/>
          </p:nvPr>
        </p:nvSpPr>
        <p:spPr>
          <a:xfrm>
            <a:off x="5515840" y="480060"/>
            <a:ext cx="3156492" cy="2276142"/>
          </a:xfrm>
        </p:spPr>
        <p:txBody>
          <a:bodyPr anchor="b">
            <a:normAutofit/>
          </a:bodyPr>
          <a:lstStyle/>
          <a:p>
            <a:pPr algn="l"/>
            <a:r>
              <a:rPr lang="en-US" sz="4800" b="1" cap="small" dirty="0">
                <a:solidFill>
                  <a:srgbClr val="FFFFFF"/>
                </a:solidFill>
              </a:rPr>
              <a:t>Voting Rights Policy &amp; The Law</a:t>
            </a:r>
            <a:endParaRPr lang="en-US" sz="4800" b="1" dirty="0">
              <a:solidFill>
                <a:srgbClr val="FFFFFF"/>
              </a:solidFill>
            </a:endParaRPr>
          </a:p>
        </p:txBody>
      </p:sp>
      <p:sp>
        <p:nvSpPr>
          <p:cNvPr id="5" name="Rectangle 4"/>
          <p:cNvSpPr>
            <a:spLocks noGrp="1"/>
          </p:cNvSpPr>
          <p:nvPr>
            <p:ph type="subTitle" idx="1"/>
          </p:nvPr>
        </p:nvSpPr>
        <p:spPr>
          <a:xfrm>
            <a:off x="5515071" y="2887154"/>
            <a:ext cx="3153009" cy="1769563"/>
          </a:xfrm>
        </p:spPr>
        <p:txBody>
          <a:bodyPr anchor="t">
            <a:noAutofit/>
          </a:bodyPr>
          <a:lstStyle/>
          <a:p>
            <a:endParaRPr lang="en-US" sz="2000" b="1" dirty="0">
              <a:solidFill>
                <a:srgbClr val="FFFFFF"/>
              </a:solidFill>
            </a:endParaRPr>
          </a:p>
          <a:p>
            <a:r>
              <a:rPr lang="en-US" sz="2000" b="1" dirty="0">
                <a:solidFill>
                  <a:srgbClr val="FFFFFF"/>
                </a:solidFill>
              </a:rPr>
              <a:t>Matt Barreto &amp; Sonni </a:t>
            </a:r>
            <a:r>
              <a:rPr lang="en-US" sz="2000" b="1" dirty="0" err="1">
                <a:solidFill>
                  <a:srgbClr val="FFFFFF"/>
                </a:solidFill>
              </a:rPr>
              <a:t>Waknin</a:t>
            </a:r>
            <a:endParaRPr lang="en-US" sz="2000" b="1" dirty="0">
              <a:solidFill>
                <a:srgbClr val="FFFFFF"/>
              </a:solidFill>
            </a:endParaRPr>
          </a:p>
          <a:p>
            <a:endParaRPr lang="en-US" sz="2000" b="1" dirty="0">
              <a:solidFill>
                <a:srgbClr val="FFFFFF"/>
              </a:solidFill>
            </a:endParaRPr>
          </a:p>
          <a:p>
            <a:r>
              <a:rPr lang="en-US" sz="2000" b="1" dirty="0">
                <a:solidFill>
                  <a:srgbClr val="FFFFFF"/>
                </a:solidFill>
              </a:rPr>
              <a:t>November 20, 2025</a:t>
            </a:r>
          </a:p>
          <a:p>
            <a:endParaRPr lang="en-US" sz="2000" b="1" dirty="0">
              <a:solidFill>
                <a:srgbClr val="FFFFFF"/>
              </a:solidFill>
            </a:endParaRPr>
          </a:p>
        </p:txBody>
      </p:sp>
      <p:pic>
        <p:nvPicPr>
          <p:cNvPr id="3" name="Picture 2" descr="A picture containing graphical user interface&#10;&#10;Description automatically generated">
            <a:extLst>
              <a:ext uri="{FF2B5EF4-FFF2-40B4-BE49-F238E27FC236}">
                <a16:creationId xmlns:a16="http://schemas.microsoft.com/office/drawing/2014/main" id="{93626A3F-8C1A-4AAF-8DE5-98DE372887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600" y="524815"/>
            <a:ext cx="4094602" cy="4094602"/>
          </a:xfrm>
          <a:prstGeom prst="rect">
            <a:avLst/>
          </a:prstGeom>
        </p:spPr>
      </p:pic>
      <p:cxnSp>
        <p:nvCxnSpPr>
          <p:cNvPr id="14" name="Straight Connector 13">
            <a:extLst>
              <a:ext uri="{FF2B5EF4-FFF2-40B4-BE49-F238E27FC236}">
                <a16:creationId xmlns:a16="http://schemas.microsoft.com/office/drawing/2014/main" id="{F49244C8-BD6D-4309-8235-706CBF26EF6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30142" y="2823985"/>
            <a:ext cx="2948940" cy="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5113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3838"/>
            <a:ext cx="9144000" cy="511175"/>
          </a:xfrm>
        </p:spPr>
        <p:txBody>
          <a:bodyPr>
            <a:noAutofit/>
          </a:bodyPr>
          <a:lstStyle/>
          <a:p>
            <a:pPr algn="ctr"/>
            <a:r>
              <a:rPr lang="en-US" dirty="0">
                <a:solidFill>
                  <a:schemeClr val="tx1"/>
                </a:solidFill>
              </a:rPr>
              <a:t>How to strengthen your complaint</a:t>
            </a:r>
          </a:p>
        </p:txBody>
      </p:sp>
      <p:sp>
        <p:nvSpPr>
          <p:cNvPr id="6" name="Rectangle 5"/>
          <p:cNvSpPr/>
          <p:nvPr/>
        </p:nvSpPr>
        <p:spPr>
          <a:xfrm>
            <a:off x="0" y="700007"/>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590550" y="700007"/>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 name="Content Placeholder 2">
            <a:extLst>
              <a:ext uri="{FF2B5EF4-FFF2-40B4-BE49-F238E27FC236}">
                <a16:creationId xmlns:a16="http://schemas.microsoft.com/office/drawing/2014/main" id="{47755F41-4526-CDE2-0BC1-236BA4AAA724}"/>
              </a:ext>
            </a:extLst>
          </p:cNvPr>
          <p:cNvSpPr txBox="1">
            <a:spLocks/>
          </p:cNvSpPr>
          <p:nvPr/>
        </p:nvSpPr>
        <p:spPr>
          <a:xfrm>
            <a:off x="381000" y="1047750"/>
            <a:ext cx="8382000" cy="3871912"/>
          </a:xfrm>
          <a:prstGeom prst="rect">
            <a:avLst/>
          </a:prstGeom>
        </p:spPr>
        <p:txBody>
          <a:bodyPr>
            <a:normAutofit fontScale="70000" lnSpcReduction="20000"/>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dirty="0"/>
              <a:t>Anticipating the Rule 12(b) motion to dismiss, you want to make sure your complaint is comprehensive in that it has material allegations for every element of your lawsuit:</a:t>
            </a:r>
          </a:p>
          <a:p>
            <a:pPr lvl="1"/>
            <a:r>
              <a:rPr lang="en-US" dirty="0"/>
              <a:t>Jurisdiction</a:t>
            </a:r>
          </a:p>
          <a:p>
            <a:pPr lvl="1"/>
            <a:r>
              <a:rPr lang="en-US" dirty="0"/>
              <a:t>Standing of Plaintiffs/Identities and service information for parties</a:t>
            </a:r>
          </a:p>
          <a:p>
            <a:pPr lvl="1"/>
            <a:r>
              <a:rPr lang="en-US" dirty="0"/>
              <a:t>Identification of the precise claims you bring</a:t>
            </a:r>
          </a:p>
          <a:p>
            <a:pPr lvl="1"/>
            <a:r>
              <a:rPr lang="en-US" dirty="0" err="1"/>
              <a:t>Gingles</a:t>
            </a:r>
            <a:r>
              <a:rPr lang="en-US" dirty="0"/>
              <a:t> 1 raw data + maps</a:t>
            </a:r>
          </a:p>
          <a:p>
            <a:pPr lvl="1"/>
            <a:r>
              <a:rPr lang="en-US" dirty="0"/>
              <a:t>List of minority-preferred candidates who have lost</a:t>
            </a:r>
          </a:p>
          <a:p>
            <a:pPr lvl="1"/>
            <a:r>
              <a:rPr lang="en-US" dirty="0"/>
              <a:t>Evidence that minority voters have candidates of choice</a:t>
            </a:r>
          </a:p>
          <a:p>
            <a:pPr lvl="1"/>
            <a:r>
              <a:rPr lang="en-US" dirty="0"/>
              <a:t>Evidence of minority exclusion from political process</a:t>
            </a:r>
          </a:p>
          <a:p>
            <a:pPr lvl="1"/>
            <a:r>
              <a:rPr lang="en-US" dirty="0"/>
              <a:t>Allegations of RPV with examples</a:t>
            </a:r>
          </a:p>
          <a:p>
            <a:pPr lvl="1"/>
            <a:r>
              <a:rPr lang="en-US" dirty="0"/>
              <a:t>Allegations of Totality of Circumstances</a:t>
            </a:r>
          </a:p>
          <a:p>
            <a:pPr lvl="1"/>
            <a:r>
              <a:rPr lang="en-US" dirty="0"/>
              <a:t>Request for Relief</a:t>
            </a:r>
          </a:p>
        </p:txBody>
      </p:sp>
    </p:spTree>
    <p:extLst>
      <p:ext uri="{BB962C8B-B14F-4D97-AF65-F5344CB8AC3E}">
        <p14:creationId xmlns:p14="http://schemas.microsoft.com/office/powerpoint/2010/main" val="313649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500"/>
                                        <p:tgtEl>
                                          <p:spTgt spid="3">
                                            <p:txEl>
                                              <p:pRg st="9" end="9"/>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3429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3429000"/>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6290132" y="3948079"/>
            <a:ext cx="0" cy="685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0196" y="363474"/>
            <a:ext cx="8433027" cy="4410687"/>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02DEF0A-8A99-0221-BC7F-2B3300B6BBF9}"/>
              </a:ext>
            </a:extLst>
          </p:cNvPr>
          <p:cNvSpPr txBox="1"/>
          <p:nvPr/>
        </p:nvSpPr>
        <p:spPr>
          <a:xfrm>
            <a:off x="3274017" y="604773"/>
            <a:ext cx="5093466" cy="3922223"/>
          </a:xfrm>
          <a:prstGeom prst="rect">
            <a:avLst/>
          </a:prstGeom>
        </p:spPr>
        <p:txBody>
          <a:bodyPr vert="horz" lIns="91440" tIns="45720" rIns="91440" bIns="45720" rtlCol="0" anchor="ctr">
            <a:normAutofit/>
          </a:bodyPr>
          <a:lstStyle/>
          <a:p>
            <a:pPr defTabSz="914400">
              <a:lnSpc>
                <a:spcPct val="80000"/>
              </a:lnSpc>
              <a:spcBef>
                <a:spcPct val="0"/>
              </a:spcBef>
              <a:spcAft>
                <a:spcPts val="600"/>
              </a:spcAft>
            </a:pPr>
            <a:r>
              <a:rPr lang="en-US" sz="5000" cap="all" spc="200" dirty="0">
                <a:solidFill>
                  <a:schemeClr val="tx1">
                    <a:lumMod val="95000"/>
                    <a:lumOff val="5000"/>
                  </a:schemeClr>
                </a:solidFill>
                <a:latin typeface="+mj-lt"/>
                <a:ea typeface="+mj-ea"/>
                <a:cs typeface="+mj-cs"/>
              </a:rPr>
              <a:t>Case Study:</a:t>
            </a:r>
            <a:br>
              <a:rPr lang="en-US" sz="5000" cap="all" spc="200" dirty="0">
                <a:solidFill>
                  <a:schemeClr val="tx1">
                    <a:lumMod val="95000"/>
                    <a:lumOff val="5000"/>
                  </a:schemeClr>
                </a:solidFill>
                <a:latin typeface="+mj-lt"/>
                <a:ea typeface="+mj-ea"/>
                <a:cs typeface="+mj-cs"/>
              </a:rPr>
            </a:br>
            <a:r>
              <a:rPr lang="en-US" sz="5000" cap="all" spc="200" dirty="0">
                <a:solidFill>
                  <a:schemeClr val="tx1">
                    <a:lumMod val="95000"/>
                    <a:lumOff val="5000"/>
                  </a:schemeClr>
                </a:solidFill>
                <a:latin typeface="+mj-lt"/>
                <a:ea typeface="+mj-ea"/>
                <a:cs typeface="+mj-cs"/>
              </a:rPr>
              <a:t>Dodge City, KS</a:t>
            </a:r>
          </a:p>
        </p:txBody>
      </p:sp>
      <p:cxnSp>
        <p:nvCxnSpPr>
          <p:cNvPr id="18" name="Straight Connector 17">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4951" y="1200150"/>
            <a:ext cx="0" cy="2743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E77AA33F-190B-1FA4-F00F-9D4D630D1559}"/>
              </a:ext>
            </a:extLst>
          </p:cNvPr>
          <p:cNvSpPr>
            <a:spLocks noGrp="1"/>
          </p:cNvSpPr>
          <p:nvPr>
            <p:ph type="ftr" sz="quarter" idx="11"/>
          </p:nvPr>
        </p:nvSpPr>
        <p:spPr>
          <a:xfrm>
            <a:off x="3632199" y="4853028"/>
            <a:ext cx="4426094" cy="205740"/>
          </a:xfrm>
        </p:spPr>
        <p:txBody>
          <a:bodyPr vert="horz" lIns="91440" tIns="45720" rIns="91440" bIns="45720" rtlCol="0" anchor="ctr">
            <a:normAutofit fontScale="92500" lnSpcReduction="20000"/>
          </a:bodyPr>
          <a:lstStyle/>
          <a:p>
            <a:endParaRPr lang="en-US" sz="1000" kern="1200" cap="all" baseline="0" dirty="0">
              <a:solidFill>
                <a:schemeClr val="tx1">
                  <a:lumMod val="95000"/>
                  <a:lumOff val="5000"/>
                </a:schemeClr>
              </a:solidFill>
              <a:latin typeface="+mj-lt"/>
              <a:ea typeface="+mn-ea"/>
              <a:cs typeface="+mn-cs"/>
            </a:endParaRPr>
          </a:p>
        </p:txBody>
      </p:sp>
    </p:spTree>
    <p:extLst>
      <p:ext uri="{BB962C8B-B14F-4D97-AF65-F5344CB8AC3E}">
        <p14:creationId xmlns:p14="http://schemas.microsoft.com/office/powerpoint/2010/main" val="3342212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35190-B118-5EB0-BF93-03C9AA2B1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448C28-BC84-6D2D-52D9-A45E1D531692}"/>
              </a:ext>
            </a:extLst>
          </p:cNvPr>
          <p:cNvSpPr>
            <a:spLocks noGrp="1"/>
          </p:cNvSpPr>
          <p:nvPr>
            <p:ph type="title" idx="4294967295"/>
          </p:nvPr>
        </p:nvSpPr>
        <p:spPr>
          <a:xfrm>
            <a:off x="-6824" y="217014"/>
            <a:ext cx="9144000" cy="511175"/>
          </a:xfrm>
        </p:spPr>
        <p:txBody>
          <a:bodyPr>
            <a:noAutofit/>
          </a:bodyPr>
          <a:lstStyle/>
          <a:p>
            <a:pPr algn="ctr"/>
            <a:r>
              <a:rPr lang="en-US" dirty="0">
                <a:solidFill>
                  <a:schemeClr val="tx1"/>
                </a:solidFill>
              </a:rPr>
              <a:t>Data Resources and Review</a:t>
            </a:r>
          </a:p>
        </p:txBody>
      </p:sp>
      <p:sp>
        <p:nvSpPr>
          <p:cNvPr id="6" name="Rectangle 5">
            <a:extLst>
              <a:ext uri="{FF2B5EF4-FFF2-40B4-BE49-F238E27FC236}">
                <a16:creationId xmlns:a16="http://schemas.microsoft.com/office/drawing/2014/main" id="{C7CC762A-A68F-F633-8230-BDDF2210773B}"/>
              </a:ext>
            </a:extLst>
          </p:cNvPr>
          <p:cNvSpPr/>
          <p:nvPr/>
        </p:nvSpPr>
        <p:spPr>
          <a:xfrm>
            <a:off x="-6824" y="693183"/>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a:extLst>
              <a:ext uri="{FF2B5EF4-FFF2-40B4-BE49-F238E27FC236}">
                <a16:creationId xmlns:a16="http://schemas.microsoft.com/office/drawing/2014/main" id="{65843B15-67DB-2F41-4456-AB7EAB6FE621}"/>
              </a:ext>
            </a:extLst>
          </p:cNvPr>
          <p:cNvSpPr/>
          <p:nvPr/>
        </p:nvSpPr>
        <p:spPr>
          <a:xfrm>
            <a:off x="583726" y="693183"/>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 name="Content Placeholder 2">
            <a:extLst>
              <a:ext uri="{FF2B5EF4-FFF2-40B4-BE49-F238E27FC236}">
                <a16:creationId xmlns:a16="http://schemas.microsoft.com/office/drawing/2014/main" id="{5E00A51C-E391-98EC-8BBE-29907EC515D2}"/>
              </a:ext>
            </a:extLst>
          </p:cNvPr>
          <p:cNvSpPr txBox="1">
            <a:spLocks/>
          </p:cNvSpPr>
          <p:nvPr/>
        </p:nvSpPr>
        <p:spPr>
          <a:xfrm>
            <a:off x="374176" y="1040926"/>
            <a:ext cx="8382000" cy="3871912"/>
          </a:xfrm>
          <a:prstGeom prst="rect">
            <a:avLst/>
          </a:prstGeom>
        </p:spPr>
        <p:txBody>
          <a:bodyPr>
            <a:normAutofit/>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dirty="0"/>
              <a:t>Social Explorer – Data Tables</a:t>
            </a:r>
          </a:p>
          <a:p>
            <a:r>
              <a:rPr lang="en-US" dirty="0"/>
              <a:t>Social Explorer – Maps </a:t>
            </a:r>
          </a:p>
          <a:p>
            <a:r>
              <a:rPr lang="en-US" dirty="0"/>
              <a:t>Dave’s Redistricting </a:t>
            </a:r>
            <a:r>
              <a:rPr lang="en-US" sz="2400" dirty="0"/>
              <a:t>(</a:t>
            </a:r>
            <a:r>
              <a:rPr lang="en-US" sz="2400" dirty="0">
                <a:hlinkClick r:id="rId2"/>
              </a:rPr>
              <a:t>https://davesredistricting.org/</a:t>
            </a:r>
            <a:r>
              <a:rPr lang="en-US" sz="2400" dirty="0"/>
              <a:t>)</a:t>
            </a:r>
            <a:r>
              <a:rPr lang="en-US" dirty="0"/>
              <a:t> </a:t>
            </a:r>
          </a:p>
          <a:p>
            <a:r>
              <a:rPr lang="en-US" dirty="0"/>
              <a:t>Redistricting Data Hub </a:t>
            </a:r>
            <a:r>
              <a:rPr lang="en-US" sz="2400" dirty="0"/>
              <a:t>(</a:t>
            </a:r>
            <a:r>
              <a:rPr lang="en-US" sz="2400" dirty="0">
                <a:hlinkClick r:id="rId3"/>
              </a:rPr>
              <a:t>https://redistrictingdatahub.org/</a:t>
            </a:r>
            <a:r>
              <a:rPr lang="en-US" sz="2400" dirty="0"/>
              <a:t>)</a:t>
            </a:r>
            <a:r>
              <a:rPr lang="en-US" dirty="0"/>
              <a:t> </a:t>
            </a:r>
          </a:p>
          <a:p>
            <a:r>
              <a:rPr lang="en-US" dirty="0"/>
              <a:t>RPV Near Me</a:t>
            </a:r>
            <a:r>
              <a:rPr lang="en-US" sz="2400" dirty="0"/>
              <a:t> (</a:t>
            </a:r>
            <a:r>
              <a:rPr lang="en-US" sz="2400" dirty="0">
                <a:hlinkClick r:id="rId4"/>
              </a:rPr>
              <a:t>https://www.rpvnearme.org/</a:t>
            </a:r>
            <a:r>
              <a:rPr lang="en-US" sz="2400" dirty="0"/>
              <a:t>)</a:t>
            </a:r>
            <a:r>
              <a:rPr lang="en-US" dirty="0"/>
              <a:t> </a:t>
            </a:r>
          </a:p>
          <a:p>
            <a:r>
              <a:rPr lang="en-US" dirty="0"/>
              <a:t>data.census.gov VAP by VTD </a:t>
            </a:r>
            <a:r>
              <a:rPr lang="en-US" sz="2400" dirty="0"/>
              <a:t>(</a:t>
            </a:r>
            <a:r>
              <a:rPr lang="en-US" sz="2400" dirty="0">
                <a:hlinkClick r:id="rId5"/>
              </a:rPr>
              <a:t>https://bit.ly/48nFwKW</a:t>
            </a:r>
            <a:r>
              <a:rPr lang="en-US" sz="2400" dirty="0"/>
              <a:t>)</a:t>
            </a:r>
            <a:r>
              <a:rPr lang="en-US" dirty="0"/>
              <a:t> </a:t>
            </a:r>
          </a:p>
          <a:p>
            <a:endParaRPr lang="en-US" dirty="0"/>
          </a:p>
        </p:txBody>
      </p:sp>
    </p:spTree>
    <p:extLst>
      <p:ext uri="{BB962C8B-B14F-4D97-AF65-F5344CB8AC3E}">
        <p14:creationId xmlns:p14="http://schemas.microsoft.com/office/powerpoint/2010/main" val="3195745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3838"/>
            <a:ext cx="9144000" cy="511175"/>
          </a:xfrm>
        </p:spPr>
        <p:txBody>
          <a:bodyPr>
            <a:noAutofit/>
          </a:bodyPr>
          <a:lstStyle/>
          <a:p>
            <a:pPr algn="ctr"/>
            <a:r>
              <a:rPr lang="en-US" dirty="0">
                <a:solidFill>
                  <a:schemeClr val="tx1"/>
                </a:solidFill>
              </a:rPr>
              <a:t>Review Final project requirements</a:t>
            </a:r>
          </a:p>
        </p:txBody>
      </p:sp>
      <p:sp>
        <p:nvSpPr>
          <p:cNvPr id="6" name="Rectangle 5"/>
          <p:cNvSpPr/>
          <p:nvPr/>
        </p:nvSpPr>
        <p:spPr>
          <a:xfrm>
            <a:off x="0" y="700007"/>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590550" y="700007"/>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Content Placeholder 2"/>
          <p:cNvSpPr txBox="1">
            <a:spLocks/>
          </p:cNvSpPr>
          <p:nvPr/>
        </p:nvSpPr>
        <p:spPr>
          <a:xfrm>
            <a:off x="381000" y="1047750"/>
            <a:ext cx="8382000" cy="3871912"/>
          </a:xfrm>
          <a:prstGeom prst="rect">
            <a:avLst/>
          </a:prstGeom>
        </p:spPr>
        <p:txBody>
          <a:bodyPr>
            <a:normAutofit lnSpcReduction="10000"/>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dirty="0"/>
              <a:t>Submit a complaint on one jurisdiction</a:t>
            </a:r>
          </a:p>
          <a:p>
            <a:pPr lvl="1"/>
            <a:r>
              <a:rPr lang="en-US" i="1" dirty="0"/>
              <a:t>Due last day of term, December 12, 2025</a:t>
            </a:r>
          </a:p>
          <a:p>
            <a:r>
              <a:rPr lang="en-US" dirty="0"/>
              <a:t>Make clear who you are alleging complaint against? Is it a city, county, school board, or other body?</a:t>
            </a:r>
          </a:p>
          <a:p>
            <a:r>
              <a:rPr lang="en-US" dirty="0"/>
              <a:t>Research what federal district court it is in to list this on your complaint</a:t>
            </a:r>
          </a:p>
          <a:p>
            <a:r>
              <a:rPr lang="en-US" dirty="0"/>
              <a:t>Include extensive footnotes with links and an extensive appendix with data sheets and more</a:t>
            </a:r>
          </a:p>
          <a:p>
            <a:pPr marL="0" indent="0">
              <a:buNone/>
            </a:pPr>
            <a:endParaRPr lang="en-US" dirty="0"/>
          </a:p>
        </p:txBody>
      </p:sp>
    </p:spTree>
    <p:extLst>
      <p:ext uri="{BB962C8B-B14F-4D97-AF65-F5344CB8AC3E}">
        <p14:creationId xmlns:p14="http://schemas.microsoft.com/office/powerpoint/2010/main" val="2895943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fade">
                                      <p:cBhvr>
                                        <p:cTn id="10"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3838"/>
            <a:ext cx="9144000" cy="511175"/>
          </a:xfrm>
        </p:spPr>
        <p:txBody>
          <a:bodyPr>
            <a:noAutofit/>
          </a:bodyPr>
          <a:lstStyle/>
          <a:p>
            <a:pPr algn="ctr"/>
            <a:r>
              <a:rPr lang="en-US" dirty="0">
                <a:solidFill>
                  <a:schemeClr val="tx1"/>
                </a:solidFill>
              </a:rPr>
              <a:t>Review Final project requirements</a:t>
            </a:r>
          </a:p>
        </p:txBody>
      </p:sp>
      <p:sp>
        <p:nvSpPr>
          <p:cNvPr id="6" name="Rectangle 5"/>
          <p:cNvSpPr/>
          <p:nvPr/>
        </p:nvSpPr>
        <p:spPr>
          <a:xfrm>
            <a:off x="0" y="700007"/>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590550" y="700007"/>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Content Placeholder 2"/>
          <p:cNvSpPr txBox="1">
            <a:spLocks/>
          </p:cNvSpPr>
          <p:nvPr/>
        </p:nvSpPr>
        <p:spPr>
          <a:xfrm>
            <a:off x="381000" y="1047750"/>
            <a:ext cx="8382000" cy="3975070"/>
          </a:xfrm>
          <a:prstGeom prst="rect">
            <a:avLst/>
          </a:prstGeom>
        </p:spPr>
        <p:txBody>
          <a:bodyPr>
            <a:normAutofit fontScale="85000" lnSpcReduction="20000"/>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marL="0" indent="0">
              <a:buNone/>
            </a:pPr>
            <a:r>
              <a:rPr lang="en-US" dirty="0"/>
              <a:t>Important components of your complaint</a:t>
            </a:r>
          </a:p>
          <a:p>
            <a:pPr marL="0" indent="0">
              <a:buNone/>
            </a:pPr>
            <a:r>
              <a:rPr lang="en-US" dirty="0"/>
              <a:t>	1. CVAP by race/ethnicity (PERCENT &amp; raw #)</a:t>
            </a:r>
          </a:p>
          <a:p>
            <a:pPr marL="0" indent="0">
              <a:buNone/>
            </a:pPr>
            <a:r>
              <a:rPr lang="en-US" dirty="0"/>
              <a:t>	2. Current composition of the elected officials</a:t>
            </a:r>
          </a:p>
          <a:p>
            <a:pPr marL="0" indent="0">
              <a:buNone/>
            </a:pPr>
            <a:r>
              <a:rPr lang="en-US" dirty="0"/>
              <a:t>	3. Is </a:t>
            </a:r>
            <a:r>
              <a:rPr lang="en-US" dirty="0" err="1"/>
              <a:t>is</a:t>
            </a:r>
            <a:r>
              <a:rPr lang="en-US" dirty="0"/>
              <a:t> at-large or district? District map if so</a:t>
            </a:r>
          </a:p>
          <a:p>
            <a:pPr marL="0" indent="0">
              <a:buNone/>
            </a:pPr>
            <a:r>
              <a:rPr lang="en-US" dirty="0"/>
              <a:t>	4. Social Explorer map by racial demographics            	 	    (census block group level)</a:t>
            </a:r>
          </a:p>
          <a:p>
            <a:pPr marL="0" indent="0">
              <a:buNone/>
            </a:pPr>
            <a:r>
              <a:rPr lang="en-US" dirty="0"/>
              <a:t>	5. List of all endogenous election results, who ran, who won, 	    who lost, percent for each candidate 2016-present</a:t>
            </a:r>
          </a:p>
          <a:p>
            <a:pPr marL="0" indent="0">
              <a:buNone/>
            </a:pPr>
            <a:r>
              <a:rPr lang="en-US" dirty="0"/>
              <a:t>	6. Identify potential minority candidates of choice</a:t>
            </a:r>
          </a:p>
          <a:p>
            <a:pPr marL="0" indent="0">
              <a:buNone/>
            </a:pPr>
            <a:r>
              <a:rPr lang="en-US" dirty="0"/>
              <a:t>	7. Senate Factors or Arlington Heights Factors</a:t>
            </a:r>
          </a:p>
        </p:txBody>
      </p:sp>
    </p:spTree>
    <p:extLst>
      <p:ext uri="{BB962C8B-B14F-4D97-AF65-F5344CB8AC3E}">
        <p14:creationId xmlns:p14="http://schemas.microsoft.com/office/powerpoint/2010/main" val="216357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fade">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fade">
                                      <p:cBhvr>
                                        <p:cTn id="27" dur="500"/>
                                        <p:tgtEl>
                                          <p:spTgt spid="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xEl>
                                              <p:pRg st="5" end="5"/>
                                            </p:txEl>
                                          </p:spTgt>
                                        </p:tgtEl>
                                        <p:attrNameLst>
                                          <p:attrName>style.visibility</p:attrName>
                                        </p:attrNameLst>
                                      </p:cBhvr>
                                      <p:to>
                                        <p:strVal val="visible"/>
                                      </p:to>
                                    </p:set>
                                    <p:animEffect transition="in" filter="fade">
                                      <p:cBhvr>
                                        <p:cTn id="32" dur="500"/>
                                        <p:tgtEl>
                                          <p:spTgt spid="1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xEl>
                                              <p:pRg st="6" end="6"/>
                                            </p:txEl>
                                          </p:spTgt>
                                        </p:tgtEl>
                                        <p:attrNameLst>
                                          <p:attrName>style.visibility</p:attrName>
                                        </p:attrNameLst>
                                      </p:cBhvr>
                                      <p:to>
                                        <p:strVal val="visible"/>
                                      </p:to>
                                    </p:set>
                                    <p:animEffect transition="in" filter="fade">
                                      <p:cBhvr>
                                        <p:cTn id="37" dur="500"/>
                                        <p:tgtEl>
                                          <p:spTgt spid="10">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xEl>
                                              <p:pRg st="7" end="7"/>
                                            </p:txEl>
                                          </p:spTgt>
                                        </p:tgtEl>
                                        <p:attrNameLst>
                                          <p:attrName>style.visibility</p:attrName>
                                        </p:attrNameLst>
                                      </p:cBhvr>
                                      <p:to>
                                        <p:strVal val="visible"/>
                                      </p:to>
                                    </p:set>
                                    <p:animEffect transition="in" filter="fade">
                                      <p:cBhvr>
                                        <p:cTn id="42" dur="500"/>
                                        <p:tgtEl>
                                          <p:spTgt spid="1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3429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3"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3429000"/>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5" name="Straight Connector 24">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6290132" y="3948079"/>
            <a:ext cx="0" cy="685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27" name="Rectangle 26">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0196" y="363474"/>
            <a:ext cx="8433027" cy="4410687"/>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02DEF0A-8A99-0221-BC7F-2B3300B6BBF9}"/>
              </a:ext>
            </a:extLst>
          </p:cNvPr>
          <p:cNvSpPr txBox="1"/>
          <p:nvPr/>
        </p:nvSpPr>
        <p:spPr>
          <a:xfrm>
            <a:off x="3274017" y="604773"/>
            <a:ext cx="5265560" cy="3922223"/>
          </a:xfrm>
          <a:prstGeom prst="rect">
            <a:avLst/>
          </a:prstGeom>
        </p:spPr>
        <p:txBody>
          <a:bodyPr vert="horz" lIns="91440" tIns="45720" rIns="91440" bIns="45720" rtlCol="0" anchor="ctr">
            <a:normAutofit/>
          </a:bodyPr>
          <a:lstStyle/>
          <a:p>
            <a:pPr defTabSz="914400">
              <a:lnSpc>
                <a:spcPct val="80000"/>
              </a:lnSpc>
              <a:spcBef>
                <a:spcPct val="0"/>
              </a:spcBef>
              <a:spcAft>
                <a:spcPts val="600"/>
              </a:spcAft>
            </a:pPr>
            <a:r>
              <a:rPr lang="en-US" sz="5000" cap="all" spc="200">
                <a:solidFill>
                  <a:schemeClr val="tx1">
                    <a:lumMod val="95000"/>
                    <a:lumOff val="5000"/>
                  </a:schemeClr>
                </a:solidFill>
                <a:latin typeface="+mj-lt"/>
                <a:ea typeface="+mj-ea"/>
                <a:cs typeface="+mj-cs"/>
              </a:rPr>
              <a:t>Motion to Dismiss</a:t>
            </a:r>
          </a:p>
        </p:txBody>
      </p:sp>
      <p:cxnSp>
        <p:nvCxnSpPr>
          <p:cNvPr id="31" name="Straight Connector 30">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4951" y="1200150"/>
            <a:ext cx="0" cy="2743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E77AA33F-190B-1FA4-F00F-9D4D630D1559}"/>
              </a:ext>
            </a:extLst>
          </p:cNvPr>
          <p:cNvSpPr>
            <a:spLocks noGrp="1"/>
          </p:cNvSpPr>
          <p:nvPr>
            <p:ph type="ftr" sz="quarter" idx="11"/>
          </p:nvPr>
        </p:nvSpPr>
        <p:spPr>
          <a:xfrm>
            <a:off x="3632199" y="4853028"/>
            <a:ext cx="4426094" cy="205740"/>
          </a:xfrm>
        </p:spPr>
        <p:txBody>
          <a:bodyPr vert="horz" lIns="91440" tIns="45720" rIns="91440" bIns="45720" rtlCol="0" anchor="ctr">
            <a:normAutofit fontScale="92500" lnSpcReduction="20000"/>
          </a:bodyPr>
          <a:lstStyle/>
          <a:p>
            <a:endParaRPr lang="en-US" sz="1000" kern="1200" cap="all" baseline="0" dirty="0">
              <a:solidFill>
                <a:schemeClr val="tx1">
                  <a:lumMod val="95000"/>
                  <a:lumOff val="5000"/>
                </a:schemeClr>
              </a:solidFill>
              <a:latin typeface="+mj-lt"/>
              <a:ea typeface="+mn-ea"/>
              <a:cs typeface="+mn-cs"/>
            </a:endParaRPr>
          </a:p>
        </p:txBody>
      </p:sp>
    </p:spTree>
    <p:extLst>
      <p:ext uri="{BB962C8B-B14F-4D97-AF65-F5344CB8AC3E}">
        <p14:creationId xmlns:p14="http://schemas.microsoft.com/office/powerpoint/2010/main" val="1404260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3838"/>
            <a:ext cx="9144000" cy="511175"/>
          </a:xfrm>
        </p:spPr>
        <p:txBody>
          <a:bodyPr>
            <a:noAutofit/>
          </a:bodyPr>
          <a:lstStyle/>
          <a:p>
            <a:pPr algn="ctr"/>
            <a:r>
              <a:rPr lang="en-US" dirty="0">
                <a:solidFill>
                  <a:schemeClr val="tx1"/>
                </a:solidFill>
              </a:rPr>
              <a:t>What is a motion to dismiss?</a:t>
            </a:r>
          </a:p>
        </p:txBody>
      </p:sp>
      <p:sp>
        <p:nvSpPr>
          <p:cNvPr id="6" name="Rectangle 5"/>
          <p:cNvSpPr/>
          <p:nvPr/>
        </p:nvSpPr>
        <p:spPr>
          <a:xfrm>
            <a:off x="0" y="700007"/>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590550" y="700007"/>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 name="Content Placeholder 2">
            <a:extLst>
              <a:ext uri="{FF2B5EF4-FFF2-40B4-BE49-F238E27FC236}">
                <a16:creationId xmlns:a16="http://schemas.microsoft.com/office/drawing/2014/main" id="{47755F41-4526-CDE2-0BC1-236BA4AAA724}"/>
              </a:ext>
            </a:extLst>
          </p:cNvPr>
          <p:cNvSpPr txBox="1">
            <a:spLocks/>
          </p:cNvSpPr>
          <p:nvPr/>
        </p:nvSpPr>
        <p:spPr>
          <a:xfrm>
            <a:off x="381000" y="1047750"/>
            <a:ext cx="8382000" cy="3871912"/>
          </a:xfrm>
          <a:prstGeom prst="rect">
            <a:avLst/>
          </a:prstGeom>
        </p:spPr>
        <p:txBody>
          <a:bodyPr>
            <a:normAutofit fontScale="92500" lnSpcReduction="20000"/>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dirty="0"/>
              <a:t>Plaintiffs file the original complaint</a:t>
            </a:r>
          </a:p>
          <a:p>
            <a:r>
              <a:rPr lang="en-US" dirty="0"/>
              <a:t>Defendants have the option to file an answer or a motion to dismiss – FRCP 12</a:t>
            </a:r>
          </a:p>
          <a:p>
            <a:r>
              <a:rPr lang="en-US" dirty="0"/>
              <a:t>Defense will often ask the court to dismiss the case because plaintiffs have not met appropriately pleaded within jurisdiction of a viable claim</a:t>
            </a:r>
          </a:p>
          <a:p>
            <a:r>
              <a:rPr lang="en-US" dirty="0"/>
              <a:t>This usually takes place within 21 days of the plaintiffs’ complaint being filed – FRCP 12(a)(1)(A)</a:t>
            </a:r>
          </a:p>
          <a:p>
            <a:r>
              <a:rPr lang="en-US" dirty="0"/>
              <a:t>Court will ask plaintiffs for the respond within the number of days in the Local Rules – usually 14 or 21</a:t>
            </a:r>
          </a:p>
        </p:txBody>
      </p:sp>
    </p:spTree>
    <p:extLst>
      <p:ext uri="{BB962C8B-B14F-4D97-AF65-F5344CB8AC3E}">
        <p14:creationId xmlns:p14="http://schemas.microsoft.com/office/powerpoint/2010/main" val="546560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3838"/>
            <a:ext cx="9144000" cy="511175"/>
          </a:xfrm>
        </p:spPr>
        <p:txBody>
          <a:bodyPr>
            <a:noAutofit/>
          </a:bodyPr>
          <a:lstStyle/>
          <a:p>
            <a:pPr algn="ctr"/>
            <a:r>
              <a:rPr lang="en-US" dirty="0">
                <a:solidFill>
                  <a:schemeClr val="tx1"/>
                </a:solidFill>
              </a:rPr>
              <a:t>What is a motion to dismiss?</a:t>
            </a:r>
          </a:p>
        </p:txBody>
      </p:sp>
      <p:sp>
        <p:nvSpPr>
          <p:cNvPr id="6" name="Rectangle 5"/>
          <p:cNvSpPr/>
          <p:nvPr/>
        </p:nvSpPr>
        <p:spPr>
          <a:xfrm>
            <a:off x="0" y="700007"/>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590550" y="700007"/>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 name="Content Placeholder 2">
            <a:extLst>
              <a:ext uri="{FF2B5EF4-FFF2-40B4-BE49-F238E27FC236}">
                <a16:creationId xmlns:a16="http://schemas.microsoft.com/office/drawing/2014/main" id="{47755F41-4526-CDE2-0BC1-236BA4AAA724}"/>
              </a:ext>
            </a:extLst>
          </p:cNvPr>
          <p:cNvSpPr txBox="1">
            <a:spLocks/>
          </p:cNvSpPr>
          <p:nvPr/>
        </p:nvSpPr>
        <p:spPr>
          <a:xfrm>
            <a:off x="381000" y="1047750"/>
            <a:ext cx="8382000" cy="3871912"/>
          </a:xfrm>
          <a:prstGeom prst="rect">
            <a:avLst/>
          </a:prstGeom>
        </p:spPr>
        <p:txBody>
          <a:bodyPr>
            <a:normAutofit fontScale="92500"/>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dirty="0"/>
              <a:t>FRCP 12(b)-</a:t>
            </a:r>
          </a:p>
          <a:p>
            <a:pPr lvl="1"/>
            <a:r>
              <a:rPr lang="en-US" dirty="0"/>
              <a:t>(1) lack of subject-matter jurisdiction</a:t>
            </a:r>
          </a:p>
          <a:p>
            <a:pPr lvl="1"/>
            <a:r>
              <a:rPr lang="en-US" dirty="0"/>
              <a:t>(2) lack of personal jurisdiction</a:t>
            </a:r>
          </a:p>
          <a:p>
            <a:pPr lvl="1"/>
            <a:r>
              <a:rPr lang="en-US" dirty="0"/>
              <a:t>(3) improper venue</a:t>
            </a:r>
          </a:p>
          <a:p>
            <a:pPr lvl="1"/>
            <a:r>
              <a:rPr lang="en-US" dirty="0"/>
              <a:t>(4) insufficient process</a:t>
            </a:r>
          </a:p>
          <a:p>
            <a:pPr lvl="1"/>
            <a:r>
              <a:rPr lang="en-US" dirty="0"/>
              <a:t>(5) insufficient service of process</a:t>
            </a:r>
          </a:p>
          <a:p>
            <a:pPr lvl="1"/>
            <a:r>
              <a:rPr lang="en-US" dirty="0"/>
              <a:t>(6) </a:t>
            </a:r>
            <a:r>
              <a:rPr lang="en-US" b="1" dirty="0"/>
              <a:t>failure to state a claim upon which relief can be granted</a:t>
            </a:r>
          </a:p>
          <a:p>
            <a:pPr lvl="1"/>
            <a:r>
              <a:rPr lang="en-US" dirty="0"/>
              <a:t>(7) failure to join a party under Rule 19.</a:t>
            </a:r>
          </a:p>
        </p:txBody>
      </p:sp>
    </p:spTree>
    <p:extLst>
      <p:ext uri="{BB962C8B-B14F-4D97-AF65-F5344CB8AC3E}">
        <p14:creationId xmlns:p14="http://schemas.microsoft.com/office/powerpoint/2010/main" val="1833802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3838"/>
            <a:ext cx="9144000" cy="511175"/>
          </a:xfrm>
        </p:spPr>
        <p:txBody>
          <a:bodyPr>
            <a:noAutofit/>
          </a:bodyPr>
          <a:lstStyle/>
          <a:p>
            <a:pPr algn="ctr"/>
            <a:r>
              <a:rPr lang="en-US" dirty="0">
                <a:solidFill>
                  <a:schemeClr val="tx1"/>
                </a:solidFill>
              </a:rPr>
              <a:t>What is a motion to dismiss?</a:t>
            </a:r>
          </a:p>
        </p:txBody>
      </p:sp>
      <p:sp>
        <p:nvSpPr>
          <p:cNvPr id="6" name="Rectangle 5"/>
          <p:cNvSpPr/>
          <p:nvPr/>
        </p:nvSpPr>
        <p:spPr>
          <a:xfrm>
            <a:off x="0" y="700007"/>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590550" y="700007"/>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 name="Content Placeholder 2">
            <a:extLst>
              <a:ext uri="{FF2B5EF4-FFF2-40B4-BE49-F238E27FC236}">
                <a16:creationId xmlns:a16="http://schemas.microsoft.com/office/drawing/2014/main" id="{47755F41-4526-CDE2-0BC1-236BA4AAA724}"/>
              </a:ext>
            </a:extLst>
          </p:cNvPr>
          <p:cNvSpPr txBox="1">
            <a:spLocks/>
          </p:cNvSpPr>
          <p:nvPr/>
        </p:nvSpPr>
        <p:spPr>
          <a:xfrm>
            <a:off x="381000" y="1047750"/>
            <a:ext cx="8382000" cy="3871912"/>
          </a:xfrm>
          <a:prstGeom prst="rect">
            <a:avLst/>
          </a:prstGeom>
        </p:spPr>
        <p:txBody>
          <a:bodyPr>
            <a:normAutofit fontScale="92500" lnSpcReduction="10000"/>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dirty="0"/>
              <a:t>All allegations in the complaint are taken as true</a:t>
            </a:r>
          </a:p>
          <a:p>
            <a:r>
              <a:rPr lang="en-US" dirty="0"/>
              <a:t>But, when a party attached evidence, the court will shift to the summary judgment standard to determine whether there is a genuine issue of material fact.</a:t>
            </a:r>
          </a:p>
          <a:p>
            <a:r>
              <a:rPr lang="en-US" dirty="0"/>
              <a:t>Rule 12(d): Result of Presenting Matters Outside the Pleadings. If, on a motion under Rule 12(b)(6) or 12(c), matters outside the pleadings are presented to and not excluded by the court, the motion must be treated as one for summary judgment under Rule 56… </a:t>
            </a:r>
          </a:p>
        </p:txBody>
      </p:sp>
    </p:spTree>
    <p:extLst>
      <p:ext uri="{BB962C8B-B14F-4D97-AF65-F5344CB8AC3E}">
        <p14:creationId xmlns:p14="http://schemas.microsoft.com/office/powerpoint/2010/main" val="31165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3838"/>
            <a:ext cx="9144000" cy="511175"/>
          </a:xfrm>
        </p:spPr>
        <p:txBody>
          <a:bodyPr>
            <a:noAutofit/>
          </a:bodyPr>
          <a:lstStyle/>
          <a:p>
            <a:pPr algn="ctr"/>
            <a:r>
              <a:rPr lang="en-US" dirty="0">
                <a:solidFill>
                  <a:schemeClr val="tx1"/>
                </a:solidFill>
              </a:rPr>
              <a:t>What is a motion to dismiss?</a:t>
            </a:r>
          </a:p>
        </p:txBody>
      </p:sp>
      <p:sp>
        <p:nvSpPr>
          <p:cNvPr id="6" name="Rectangle 5"/>
          <p:cNvSpPr/>
          <p:nvPr/>
        </p:nvSpPr>
        <p:spPr>
          <a:xfrm>
            <a:off x="0" y="700007"/>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590550" y="700007"/>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 name="Content Placeholder 2">
            <a:extLst>
              <a:ext uri="{FF2B5EF4-FFF2-40B4-BE49-F238E27FC236}">
                <a16:creationId xmlns:a16="http://schemas.microsoft.com/office/drawing/2014/main" id="{47755F41-4526-CDE2-0BC1-236BA4AAA724}"/>
              </a:ext>
            </a:extLst>
          </p:cNvPr>
          <p:cNvSpPr txBox="1">
            <a:spLocks/>
          </p:cNvSpPr>
          <p:nvPr/>
        </p:nvSpPr>
        <p:spPr>
          <a:xfrm>
            <a:off x="381000" y="1047750"/>
            <a:ext cx="8382000" cy="3871912"/>
          </a:xfrm>
          <a:prstGeom prst="rect">
            <a:avLst/>
          </a:prstGeom>
        </p:spPr>
        <p:txBody>
          <a:bodyPr>
            <a:normAutofit/>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dirty="0"/>
              <a:t>In a Section 2 Results Case, Defense may focus on these elements in their MTD</a:t>
            </a:r>
          </a:p>
          <a:p>
            <a:pPr lvl="1"/>
            <a:r>
              <a:rPr lang="en-US" dirty="0" err="1"/>
              <a:t>Gingles</a:t>
            </a:r>
            <a:r>
              <a:rPr lang="en-US" dirty="0"/>
              <a:t> 1 can not be met</a:t>
            </a:r>
          </a:p>
          <a:p>
            <a:pPr lvl="1"/>
            <a:r>
              <a:rPr lang="en-US" dirty="0"/>
              <a:t>Minority group is not cohesive (</a:t>
            </a:r>
            <a:r>
              <a:rPr lang="en-US" dirty="0" err="1"/>
              <a:t>Gingles</a:t>
            </a:r>
            <a:r>
              <a:rPr lang="en-US" dirty="0"/>
              <a:t> 2)</a:t>
            </a:r>
          </a:p>
          <a:p>
            <a:pPr lvl="1"/>
            <a:r>
              <a:rPr lang="en-US" dirty="0"/>
              <a:t>Minority group already has candidates elected</a:t>
            </a:r>
          </a:p>
          <a:p>
            <a:pPr lvl="1"/>
            <a:r>
              <a:rPr lang="en-US" dirty="0"/>
              <a:t>White majority does not bloc-vote (</a:t>
            </a:r>
            <a:r>
              <a:rPr lang="en-US" dirty="0" err="1"/>
              <a:t>Gingles</a:t>
            </a:r>
            <a:r>
              <a:rPr lang="en-US" dirty="0"/>
              <a:t> 3)</a:t>
            </a:r>
          </a:p>
          <a:p>
            <a:pPr lvl="1"/>
            <a:r>
              <a:rPr lang="en-US" dirty="0"/>
              <a:t>Plaintiffs do not have standing</a:t>
            </a:r>
          </a:p>
          <a:p>
            <a:pPr lvl="1"/>
            <a:r>
              <a:rPr lang="en-US" dirty="0"/>
              <a:t>Case is otherwise procedurally defective</a:t>
            </a:r>
          </a:p>
        </p:txBody>
      </p:sp>
    </p:spTree>
    <p:extLst>
      <p:ext uri="{BB962C8B-B14F-4D97-AF65-F5344CB8AC3E}">
        <p14:creationId xmlns:p14="http://schemas.microsoft.com/office/powerpoint/2010/main" val="375586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3838"/>
            <a:ext cx="9144000" cy="511175"/>
          </a:xfrm>
        </p:spPr>
        <p:txBody>
          <a:bodyPr>
            <a:noAutofit/>
          </a:bodyPr>
          <a:lstStyle/>
          <a:p>
            <a:pPr algn="ctr"/>
            <a:r>
              <a:rPr lang="en-US" dirty="0">
                <a:solidFill>
                  <a:schemeClr val="tx1"/>
                </a:solidFill>
              </a:rPr>
              <a:t>How to strengthen your complaint</a:t>
            </a:r>
          </a:p>
        </p:txBody>
      </p:sp>
      <p:sp>
        <p:nvSpPr>
          <p:cNvPr id="6" name="Rectangle 5"/>
          <p:cNvSpPr/>
          <p:nvPr/>
        </p:nvSpPr>
        <p:spPr>
          <a:xfrm>
            <a:off x="0" y="700007"/>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590550" y="700007"/>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3" name="Content Placeholder 2">
            <a:extLst>
              <a:ext uri="{FF2B5EF4-FFF2-40B4-BE49-F238E27FC236}">
                <a16:creationId xmlns:a16="http://schemas.microsoft.com/office/drawing/2014/main" id="{47755F41-4526-CDE2-0BC1-236BA4AAA724}"/>
              </a:ext>
            </a:extLst>
          </p:cNvPr>
          <p:cNvSpPr txBox="1">
            <a:spLocks/>
          </p:cNvSpPr>
          <p:nvPr/>
        </p:nvSpPr>
        <p:spPr>
          <a:xfrm>
            <a:off x="381000" y="1047750"/>
            <a:ext cx="8382000" cy="3871912"/>
          </a:xfrm>
          <a:prstGeom prst="rect">
            <a:avLst/>
          </a:prstGeom>
        </p:spPr>
        <p:txBody>
          <a:bodyPr>
            <a:normAutofit lnSpcReduction="10000"/>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dirty="0"/>
              <a:t>Conflict between Rule 8 and surviving a Rule 12(b) motion</a:t>
            </a:r>
          </a:p>
          <a:p>
            <a:r>
              <a:rPr lang="en-US" dirty="0"/>
              <a:t>Rule 8 merely requires:</a:t>
            </a:r>
          </a:p>
          <a:p>
            <a:pPr lvl="1"/>
            <a:r>
              <a:rPr lang="en-US" dirty="0"/>
              <a:t>(1) a short and plain statement of the grounds for the court's jurisdiction…;</a:t>
            </a:r>
          </a:p>
          <a:p>
            <a:pPr lvl="1"/>
            <a:r>
              <a:rPr lang="en-US" dirty="0"/>
              <a:t>(2) a short and plain statement of the claim showing that the pleader is entitled to relief; and</a:t>
            </a:r>
          </a:p>
          <a:p>
            <a:pPr lvl="1"/>
            <a:r>
              <a:rPr lang="en-US" dirty="0"/>
              <a:t>(3) a demand for the relief sought, which may include relief in the alternative or different types of relief.</a:t>
            </a:r>
          </a:p>
        </p:txBody>
      </p:sp>
    </p:spTree>
    <p:extLst>
      <p:ext uri="{BB962C8B-B14F-4D97-AF65-F5344CB8AC3E}">
        <p14:creationId xmlns:p14="http://schemas.microsoft.com/office/powerpoint/2010/main" val="300410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37</TotalTime>
  <Words>778</Words>
  <Application>Microsoft Office PowerPoint</Application>
  <PresentationFormat>On-screen Show (16:9)</PresentationFormat>
  <Paragraphs>75</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Tw Cen MT</vt:lpstr>
      <vt:lpstr>Tw Cen MT Condensed</vt:lpstr>
      <vt:lpstr>Wingdings 3</vt:lpstr>
      <vt:lpstr>Integral</vt:lpstr>
      <vt:lpstr>Voting Rights Policy &amp; The Law</vt:lpstr>
      <vt:lpstr>Review Final project requirements</vt:lpstr>
      <vt:lpstr>Review Final project requirements</vt:lpstr>
      <vt:lpstr>PowerPoint Presentation</vt:lpstr>
      <vt:lpstr>What is a motion to dismiss?</vt:lpstr>
      <vt:lpstr>What is a motion to dismiss?</vt:lpstr>
      <vt:lpstr>What is a motion to dismiss?</vt:lpstr>
      <vt:lpstr>What is a motion to dismiss?</vt:lpstr>
      <vt:lpstr>How to strengthen your complaint</vt:lpstr>
      <vt:lpstr>How to strengthen your complaint</vt:lpstr>
      <vt:lpstr>PowerPoint Presentation</vt:lpstr>
      <vt:lpstr>Data Resources and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Matt Barreto</cp:lastModifiedBy>
  <cp:revision>2</cp:revision>
  <dcterms:created xsi:type="dcterms:W3CDTF">2012-09-13T16:58:30Z</dcterms:created>
  <dcterms:modified xsi:type="dcterms:W3CDTF">2025-11-20T18:39:42Z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