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1" r:id="rId1"/>
  </p:sldMasterIdLst>
  <p:notesMasterIdLst>
    <p:notesMasterId r:id="rId26"/>
  </p:notesMasterIdLst>
  <p:sldIdLst>
    <p:sldId id="694" r:id="rId2"/>
    <p:sldId id="695" r:id="rId3"/>
    <p:sldId id="789" r:id="rId4"/>
    <p:sldId id="671" r:id="rId5"/>
    <p:sldId id="672" r:id="rId6"/>
    <p:sldId id="673" r:id="rId7"/>
    <p:sldId id="674" r:id="rId8"/>
    <p:sldId id="675" r:id="rId9"/>
    <p:sldId id="676" r:id="rId10"/>
    <p:sldId id="663" r:id="rId11"/>
    <p:sldId id="793" r:id="rId12"/>
    <p:sldId id="792" r:id="rId13"/>
    <p:sldId id="797" r:id="rId14"/>
    <p:sldId id="798" r:id="rId15"/>
    <p:sldId id="790" r:id="rId16"/>
    <p:sldId id="257" r:id="rId17"/>
    <p:sldId id="258" r:id="rId18"/>
    <p:sldId id="259" r:id="rId19"/>
    <p:sldId id="261" r:id="rId20"/>
    <p:sldId id="263" r:id="rId21"/>
    <p:sldId id="794" r:id="rId22"/>
    <p:sldId id="795" r:id="rId23"/>
    <p:sldId id="796" r:id="rId24"/>
    <p:sldId id="653" r:id="rId25"/>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23A"/>
    <a:srgbClr val="008000"/>
    <a:srgbClr val="006C00"/>
    <a:srgbClr val="008A00"/>
    <a:srgbClr val="FF9900"/>
    <a:srgbClr val="2CF43F"/>
    <a:srgbClr val="59BC42"/>
    <a:srgbClr val="E02029"/>
    <a:srgbClr val="AFAD6B"/>
    <a:srgbClr val="B8C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45" autoAdjust="0"/>
    <p:restoredTop sz="97491" autoAdjust="0"/>
  </p:normalViewPr>
  <p:slideViewPr>
    <p:cSldViewPr snapToGrid="0">
      <p:cViewPr varScale="1">
        <p:scale>
          <a:sx n="145" d="100"/>
          <a:sy n="145" d="100"/>
        </p:scale>
        <p:origin x="450" y="114"/>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extLst/>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extLst/>
          </a:lstStyle>
          <a:p>
            <a:fld id="{A8ADFD5B-A66C-449C-B6E8-FB716D07777D}" type="datetimeFigureOut">
              <a:rPr lang="en-US" smtClean="0"/>
              <a:pPr/>
              <a:t>11/9/2021</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extLst/>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14617681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8068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133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10</a:t>
            </a:fld>
            <a:endParaRPr lang="en-US"/>
          </a:p>
        </p:txBody>
      </p:sp>
    </p:spTree>
    <p:extLst>
      <p:ext uri="{BB962C8B-B14F-4D97-AF65-F5344CB8AC3E}">
        <p14:creationId xmlns:p14="http://schemas.microsoft.com/office/powerpoint/2010/main" val="1307531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15</a:t>
            </a:fld>
            <a:endParaRPr lang="en-US"/>
          </a:p>
        </p:txBody>
      </p:sp>
    </p:spTree>
    <p:extLst>
      <p:ext uri="{BB962C8B-B14F-4D97-AF65-F5344CB8AC3E}">
        <p14:creationId xmlns:p14="http://schemas.microsoft.com/office/powerpoint/2010/main" val="135749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3429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3720103"/>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3720103"/>
            <a:ext cx="2400300" cy="109728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lgn="ctr"/>
            <a:fld id="{BF2FF904-7A5D-4CD6-BB81-515439E94220}" type="datetime1">
              <a:rPr lang="en-US" smtClean="0">
                <a:solidFill>
                  <a:srgbClr val="FFFFFF"/>
                </a:solidFill>
              </a:rPr>
              <a:pPr algn="ctr"/>
              <a:t>11/9/2021</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8F82E0A0-C266-4798-8C8F-B9F91E9DA37E}" type="slidenum">
              <a:rPr lang="en-US" smtClean="0">
                <a:solidFill>
                  <a:schemeClr val="tx2"/>
                </a:solidFill>
              </a:rPr>
              <a:pPr/>
              <a:t>‹#›</a:t>
            </a:fld>
            <a:endParaRPr lang="en-US" dirty="0">
              <a:solidFill>
                <a:schemeClr val="tx2"/>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58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11/9/2021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70202581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11/9/2021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08533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F8E54-42D8-47B3-9FA3-39DC2C205D2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A9C3-484A-46CB-B7FE-D4DA4E237B94}" type="slidenum">
              <a:rPr lang="en-US" smtClean="0"/>
              <a:t>‹#›</a:t>
            </a:fld>
            <a:endParaRPr lang="en-US"/>
          </a:p>
        </p:txBody>
      </p:sp>
    </p:spTree>
    <p:extLst>
      <p:ext uri="{BB962C8B-B14F-4D97-AF65-F5344CB8AC3E}">
        <p14:creationId xmlns:p14="http://schemas.microsoft.com/office/powerpoint/2010/main" val="366679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3429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3720103"/>
            <a:ext cx="5829300" cy="109728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3720103"/>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C9BC81-2B49-4047-842E-D39C8B577613}" type="datetime1">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003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0EFD78-F897-45FC-9BA2-AF2AE2787F2F}" type="datetime1">
              <a:rPr lang="en-US" smtClean="0"/>
              <a:pPr/>
              <a:t>11/9/2021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188396286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1634727"/>
            <a:ext cx="3566160" cy="61722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6809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1634727"/>
            <a:ext cx="3566160" cy="61722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Click to edit Master text styles</a:t>
            </a:r>
          </a:p>
        </p:txBody>
      </p:sp>
      <p:sp>
        <p:nvSpPr>
          <p:cNvPr id="6" name="Content Placeholder 5"/>
          <p:cNvSpPr>
            <a:spLocks noGrp="1"/>
          </p:cNvSpPr>
          <p:nvPr>
            <p:ph sz="quarter" idx="4"/>
          </p:nvPr>
        </p:nvSpPr>
        <p:spPr>
          <a:xfrm>
            <a:off x="449316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EFD78-F897-45FC-9BA2-AF2AE2787F2F}" type="datetime1">
              <a:rPr lang="en-US" smtClean="0"/>
              <a:pPr/>
              <a:t>11/9/2021</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484950173"/>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ABB85-2996-4EBB-82AA-8B44C3C5F7C0}" type="datetime1">
              <a:rPr lang="en-US" smtClean="0"/>
              <a:pPr/>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344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3EF2-F2E4-4102-AB7B-CC575B151EA1}" type="datetime1">
              <a:rPr lang="en-US" smtClean="0"/>
              <a:pPr/>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7CB7D-F184-43C7-B6FD-03D728E1BBFF}" type="slidenum">
              <a:rPr lang="en-US" smtClean="0">
                <a:solidFill>
                  <a:schemeClr val="tx2"/>
                </a:solidFill>
              </a:rPr>
              <a:pPr/>
              <a:t>‹#›</a:t>
            </a:fld>
            <a:endParaRPr lang="en-US" dirty="0">
              <a:solidFill>
                <a:schemeClr val="tx2"/>
              </a:solidFill>
            </a:endParaRPr>
          </a:p>
        </p:txBody>
      </p:sp>
    </p:spTree>
    <p:extLst>
      <p:ext uri="{BB962C8B-B14F-4D97-AF65-F5344CB8AC3E}">
        <p14:creationId xmlns:p14="http://schemas.microsoft.com/office/powerpoint/2010/main" val="57033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1693129"/>
            <a:ext cx="3291840" cy="2821721"/>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B0EFD78-F897-45FC-9BA2-AF2AE2787F2F}" type="datetime1">
              <a:rPr lang="en-US" smtClean="0"/>
              <a:pPr/>
              <a:t>11/9/2021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1657616752"/>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3720104"/>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DBC90A-B2A7-48E3-B4AA-0DB348CA23BA}" type="datetime1">
              <a:rPr lang="en-US" smtClean="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8F82E0A0-C266-4798-8C8F-B9F91E9DA37E}" type="slidenum">
              <a:rPr lang="en-US" sz="2800" b="1" smtClean="0">
                <a:solidFill>
                  <a:srgbClr val="FFFFFF"/>
                </a:solidFill>
              </a:rPr>
              <a:pPr algn="ctr"/>
              <a:t>‹#›</a:t>
            </a:fld>
            <a:endParaRPr lang="en-US" sz="2800" dirty="0"/>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00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1714500"/>
            <a:ext cx="7290055" cy="301752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4853028"/>
            <a:ext cx="1615607"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4B0EFD78-F897-45FC-9BA2-AF2AE2787F2F}" type="datetime1">
              <a:rPr lang="en-US" smtClean="0"/>
              <a:pPr/>
              <a:t>11/9/2021</a:t>
            </a:fld>
            <a:endParaRPr lang="en-US" sz="1400" dirty="0">
              <a:solidFill>
                <a:schemeClr val="tx2"/>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041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6BE877-8405-42B2-A8E4-BF4224E0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5144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F4916F3-5270-48BF-8D54-7990F611B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133" y="0"/>
            <a:ext cx="410141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5515840" y="480060"/>
            <a:ext cx="3156492" cy="2276142"/>
          </a:xfrm>
        </p:spPr>
        <p:txBody>
          <a:bodyPr anchor="b">
            <a:normAutofit/>
          </a:bodyPr>
          <a:lstStyle/>
          <a:p>
            <a:pPr algn="l"/>
            <a:r>
              <a:rPr lang="en-US" sz="4800" b="1" cap="small" dirty="0">
                <a:solidFill>
                  <a:srgbClr val="FFFFFF"/>
                </a:solidFill>
              </a:rPr>
              <a:t>Voting Rights Policy &amp; The Law</a:t>
            </a:r>
            <a:endParaRPr lang="en-US" sz="4800" b="1" dirty="0">
              <a:solidFill>
                <a:srgbClr val="FFFFFF"/>
              </a:solidFill>
            </a:endParaRPr>
          </a:p>
        </p:txBody>
      </p:sp>
      <p:sp>
        <p:nvSpPr>
          <p:cNvPr id="5" name="Rectangle 4"/>
          <p:cNvSpPr>
            <a:spLocks noGrp="1"/>
          </p:cNvSpPr>
          <p:nvPr>
            <p:ph type="subTitle" idx="1"/>
          </p:nvPr>
        </p:nvSpPr>
        <p:spPr>
          <a:xfrm>
            <a:off x="5519324" y="2887154"/>
            <a:ext cx="3153009" cy="1769563"/>
          </a:xfrm>
        </p:spPr>
        <p:txBody>
          <a:bodyPr anchor="t">
            <a:noAutofit/>
          </a:bodyPr>
          <a:lstStyle/>
          <a:p>
            <a:endParaRPr lang="en-US" sz="2000" b="1" dirty="0">
              <a:solidFill>
                <a:srgbClr val="FFFFFF"/>
              </a:solidFill>
            </a:endParaRPr>
          </a:p>
          <a:p>
            <a:r>
              <a:rPr lang="en-US" sz="2000" b="1" dirty="0">
                <a:solidFill>
                  <a:srgbClr val="FFFFFF"/>
                </a:solidFill>
              </a:rPr>
              <a:t>Matt Barreto &amp; Chad Dunn</a:t>
            </a:r>
          </a:p>
          <a:p>
            <a:endParaRPr lang="en-US" sz="2000" b="1" dirty="0">
              <a:solidFill>
                <a:srgbClr val="FFFFFF"/>
              </a:solidFill>
            </a:endParaRPr>
          </a:p>
          <a:p>
            <a:r>
              <a:rPr lang="en-US" sz="2000" b="1" dirty="0">
                <a:solidFill>
                  <a:srgbClr val="FFFFFF"/>
                </a:solidFill>
              </a:rPr>
              <a:t>November 9, 2021</a:t>
            </a:r>
          </a:p>
          <a:p>
            <a:endParaRPr lang="en-US" sz="2000" b="1" dirty="0">
              <a:solidFill>
                <a:srgbClr val="FFFFFF"/>
              </a:solidFill>
            </a:endParaRPr>
          </a:p>
        </p:txBody>
      </p:sp>
      <p:pic>
        <p:nvPicPr>
          <p:cNvPr id="3" name="Picture 2" descr="A picture containing graphical user interface&#10;&#10;Description automatically generated">
            <a:extLst>
              <a:ext uri="{FF2B5EF4-FFF2-40B4-BE49-F238E27FC236}">
                <a16:creationId xmlns:a16="http://schemas.microsoft.com/office/drawing/2014/main" id="{93626A3F-8C1A-4AAF-8DE5-98DE37288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 y="524815"/>
            <a:ext cx="4094602" cy="4094602"/>
          </a:xfrm>
          <a:prstGeom prst="rect">
            <a:avLst/>
          </a:prstGeom>
        </p:spPr>
      </p:pic>
      <p:cxnSp>
        <p:nvCxnSpPr>
          <p:cNvPr id="14" name="Straight Connector 13">
            <a:extLst>
              <a:ext uri="{FF2B5EF4-FFF2-40B4-BE49-F238E27FC236}">
                <a16:creationId xmlns:a16="http://schemas.microsoft.com/office/drawing/2014/main" id="{F49244C8-BD6D-4309-8235-706CBF26EF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0142" y="2823985"/>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11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482600" y="482600"/>
            <a:ext cx="5373505" cy="4178299"/>
          </a:xfrm>
        </p:spPr>
        <p:txBody>
          <a:bodyPr>
            <a:normAutofit/>
          </a:bodyPr>
          <a:lstStyle/>
          <a:p>
            <a:r>
              <a:rPr lang="en-US" sz="5000" cap="small" dirty="0">
                <a:solidFill>
                  <a:schemeClr val="tx1">
                    <a:alpha val="80000"/>
                  </a:schemeClr>
                </a:solidFill>
              </a:rPr>
              <a:t>Jury Selection</a:t>
            </a:r>
            <a:endParaRPr lang="en-US" sz="5000" dirty="0">
              <a:solidFill>
                <a:schemeClr val="tx1">
                  <a:alpha val="80000"/>
                </a:schemeClr>
              </a:solidFill>
            </a:endParaRPr>
          </a:p>
        </p:txBody>
      </p:sp>
      <p:cxnSp>
        <p:nvCxnSpPr>
          <p:cNvPr id="20" name="Straight Connector 10">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4703"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99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err="1">
                <a:solidFill>
                  <a:schemeClr val="tx1"/>
                </a:solidFill>
              </a:rPr>
              <a:t>Voir</a:t>
            </a:r>
            <a:r>
              <a:rPr lang="en-US" dirty="0">
                <a:solidFill>
                  <a:schemeClr val="tx1"/>
                </a:solidFill>
              </a:rPr>
              <a:t> Dire Goals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514350" indent="-514350">
              <a:buFont typeface="+mj-lt"/>
              <a:buAutoNum type="arabicPeriod"/>
            </a:pPr>
            <a:r>
              <a:rPr lang="en-US" dirty="0"/>
              <a:t>Earn Trust</a:t>
            </a:r>
          </a:p>
          <a:p>
            <a:pPr marL="514350" indent="-514350">
              <a:buFont typeface="+mj-lt"/>
              <a:buAutoNum type="arabicPeriod"/>
            </a:pPr>
            <a:r>
              <a:rPr lang="en-US" dirty="0"/>
              <a:t>Introduce Case</a:t>
            </a:r>
          </a:p>
          <a:p>
            <a:pPr marL="514350" indent="-514350">
              <a:buFont typeface="+mj-lt"/>
              <a:buAutoNum type="arabicPeriod"/>
            </a:pPr>
            <a:r>
              <a:rPr lang="en-US" dirty="0"/>
              <a:t>Fence in the other side</a:t>
            </a:r>
          </a:p>
          <a:p>
            <a:pPr marL="514350" indent="-514350">
              <a:buFont typeface="+mj-lt"/>
              <a:buAutoNum type="arabicPeriod"/>
            </a:pPr>
            <a:r>
              <a:rPr lang="en-US" dirty="0"/>
              <a:t>Sift out the jurors you cannot win</a:t>
            </a:r>
          </a:p>
          <a:p>
            <a:pPr marL="514350" indent="-514350">
              <a:buFont typeface="+mj-lt"/>
              <a:buAutoNum type="arabicPeriod"/>
            </a:pPr>
            <a:r>
              <a:rPr lang="en-US" dirty="0"/>
              <a:t>Build your jury relationship</a:t>
            </a:r>
          </a:p>
          <a:p>
            <a:pPr marL="514350" indent="-514350">
              <a:buFont typeface="+mj-lt"/>
              <a:buAutoNum type="arabicPeriod"/>
            </a:pPr>
            <a:r>
              <a:rPr lang="en-US" dirty="0"/>
              <a:t>Prepare the jurors to enter your verdict</a:t>
            </a:r>
          </a:p>
          <a:p>
            <a:pPr marL="514350" indent="-514350">
              <a:buFont typeface="+mj-lt"/>
              <a:buAutoNum type="arabicPeriod"/>
            </a:pPr>
            <a:r>
              <a:rPr lang="en-US" dirty="0"/>
              <a:t>Be respectful of everyone’s time</a:t>
            </a:r>
          </a:p>
          <a:p>
            <a:pPr marL="594360" lvl="2" indent="0">
              <a:buNone/>
            </a:pPr>
            <a:endParaRPr lang="en-US" dirty="0"/>
          </a:p>
        </p:txBody>
      </p:sp>
    </p:spTree>
    <p:extLst>
      <p:ext uri="{BB962C8B-B14F-4D97-AF65-F5344CB8AC3E}">
        <p14:creationId xmlns:p14="http://schemas.microsoft.com/office/powerpoint/2010/main" val="55640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Introduction Issues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5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514350" indent="-514350">
              <a:buFont typeface="+mj-lt"/>
              <a:buAutoNum type="arabicPeriod"/>
            </a:pPr>
            <a:r>
              <a:rPr lang="en-US" dirty="0"/>
              <a:t>Tell the jurors that this is a very big and a very important case. Do a SHORT summary of the case and the relief we are seeking. This summary should take no more than 2 minutes. </a:t>
            </a:r>
          </a:p>
          <a:p>
            <a:pPr marL="514350" indent="-514350">
              <a:buFont typeface="+mj-lt"/>
              <a:buAutoNum type="arabicPeriod"/>
            </a:pPr>
            <a:r>
              <a:rPr lang="en-US" dirty="0"/>
              <a:t>Tell the panel that, “Being a good juror and a good citizen means that if this case is not the right one for you to serve on, just let the lawyers and Judge know.”</a:t>
            </a:r>
          </a:p>
          <a:p>
            <a:pPr marL="514350" indent="-514350">
              <a:buFont typeface="+mj-lt"/>
              <a:buAutoNum type="arabicPeriod"/>
            </a:pPr>
            <a:r>
              <a:rPr lang="en-US" dirty="0"/>
              <a:t>Tell the jurors there are no right or wrong answers to the questions you will be asking. All that you are asking of the jury is that they be honest and forthright in their answers.</a:t>
            </a:r>
          </a:p>
          <a:p>
            <a:pPr marL="514350" indent="-514350">
              <a:buFont typeface="+mj-lt"/>
              <a:buAutoNum type="arabicPeriod"/>
            </a:pPr>
            <a:r>
              <a:rPr lang="en-US" dirty="0"/>
              <a:t>Tell the jurors that it’s been your experience that many jurors believe that if they don’t talk, they won’t be selected. Then tell the jurors that the quickest way to be selected is not to say anything. In other words, jurors who talk, walk. Jurors who have nothing to say, stay! </a:t>
            </a:r>
          </a:p>
          <a:p>
            <a:pPr marL="514350" indent="-514350">
              <a:buFont typeface="+mj-lt"/>
              <a:buAutoNum type="arabicPeriod"/>
            </a:pPr>
            <a:r>
              <a:rPr lang="en-US" dirty="0"/>
              <a:t>Bias or Prejudice: Explain to the jurors that when lawyers refer to a juror having a bias or prejudice, they mean a pre-judgement, leaning or favoring one side over the other. Tell the jurors that if they have any pre-judgment or a leaning about any of the issues, to please let you know.</a:t>
            </a:r>
          </a:p>
          <a:p>
            <a:pPr marL="514350" indent="-514350">
              <a:buFont typeface="+mj-lt"/>
              <a:buAutoNum type="arabicPeriod"/>
            </a:pPr>
            <a:r>
              <a:rPr lang="en-US" dirty="0"/>
              <a:t>Preponderance of the Evidence: Is there anyone who feels that we should have to prove our case by more than a preponderance of evidence? </a:t>
            </a:r>
          </a:p>
          <a:p>
            <a:pPr marL="594360" lvl="2" indent="0">
              <a:buNone/>
            </a:pPr>
            <a:endParaRPr lang="en-US" dirty="0"/>
          </a:p>
        </p:txBody>
      </p:sp>
    </p:spTree>
    <p:extLst>
      <p:ext uri="{BB962C8B-B14F-4D97-AF65-F5344CB8AC3E}">
        <p14:creationId xmlns:p14="http://schemas.microsoft.com/office/powerpoint/2010/main" val="160685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Legal Issues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70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514350" indent="-514350">
              <a:buFont typeface="+mj-lt"/>
              <a:buAutoNum type="arabicPeriod"/>
            </a:pPr>
            <a:r>
              <a:rPr lang="en-US" dirty="0"/>
              <a:t>Preemptory Challenges – any reason</a:t>
            </a:r>
          </a:p>
          <a:p>
            <a:pPr marL="514350" indent="-514350">
              <a:buFont typeface="+mj-lt"/>
              <a:buAutoNum type="arabicPeriod"/>
            </a:pPr>
            <a:r>
              <a:rPr lang="en-US" dirty="0"/>
              <a:t>Challenges for Cause:</a:t>
            </a:r>
          </a:p>
          <a:p>
            <a:pPr marL="514350" indent="-514350">
              <a:buFont typeface="+mj-lt"/>
              <a:buAutoNum type="arabicPeriod"/>
            </a:pPr>
            <a:r>
              <a:rPr lang="en-US" dirty="0"/>
              <a:t>Pecuniary interest in the case, employee of Plaintiff or Defendant, closely related to a party in the case </a:t>
            </a:r>
          </a:p>
          <a:p>
            <a:pPr marL="514350" indent="-514350">
              <a:buFont typeface="+mj-lt"/>
              <a:buAutoNum type="arabicPeriod"/>
            </a:pPr>
            <a:r>
              <a:rPr lang="en-US" dirty="0"/>
              <a:t>Bias or prejudice re: party</a:t>
            </a:r>
          </a:p>
          <a:p>
            <a:pPr marL="514350" indent="-514350">
              <a:buFont typeface="+mj-lt"/>
              <a:buAutoNum type="arabicPeriod"/>
            </a:pPr>
            <a:r>
              <a:rPr lang="en-US" dirty="0"/>
              <a:t>Bias or prejudice re: subject matter </a:t>
            </a:r>
          </a:p>
          <a:p>
            <a:pPr marL="514350" indent="-514350">
              <a:buFont typeface="+mj-lt"/>
              <a:buAutoNum type="arabicPeriod"/>
            </a:pPr>
            <a:r>
              <a:rPr lang="en-US" dirty="0"/>
              <a:t>Test: The panel member cannot be fair and impartial because his or her feelings are so strong in favor of or against a party, or in favor of or against an issue, with respect to the subject matter, that the juror’s verdict will be based on these feelings and not on the evidence </a:t>
            </a:r>
          </a:p>
          <a:p>
            <a:pPr marL="514350" indent="-514350">
              <a:buFont typeface="+mj-lt"/>
              <a:buAutoNum type="arabicPeriod"/>
            </a:pPr>
            <a:r>
              <a:rPr lang="en-US" dirty="0"/>
              <a:t>Because of past experiences or personal beliefs, a juror has such strong feelings on a subject that they would not be able to put aside their feelings to follow the judge’s instruction on the law</a:t>
            </a:r>
          </a:p>
          <a:p>
            <a:pPr marL="594360" lvl="2" indent="0">
              <a:buNone/>
            </a:pPr>
            <a:endParaRPr lang="en-US" dirty="0"/>
          </a:p>
        </p:txBody>
      </p:sp>
    </p:spTree>
    <p:extLst>
      <p:ext uri="{BB962C8B-B14F-4D97-AF65-F5344CB8AC3E}">
        <p14:creationId xmlns:p14="http://schemas.microsoft.com/office/powerpoint/2010/main" val="171237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MISC Issues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514350" indent="-514350">
              <a:buFont typeface="+mj-lt"/>
              <a:buAutoNum type="arabicPeriod"/>
            </a:pPr>
            <a:r>
              <a:rPr lang="en-US" dirty="0"/>
              <a:t>Think or feel?</a:t>
            </a:r>
          </a:p>
          <a:p>
            <a:pPr marL="514350" indent="-514350">
              <a:buFont typeface="+mj-lt"/>
              <a:buAutoNum type="arabicPeriod"/>
            </a:pPr>
            <a:r>
              <a:rPr lang="en-US" dirty="0"/>
              <a:t>Research Rehabilitation</a:t>
            </a:r>
          </a:p>
          <a:p>
            <a:pPr marL="514350" indent="-514350">
              <a:buFont typeface="+mj-lt"/>
              <a:buAutoNum type="arabicPeriod"/>
            </a:pPr>
            <a:r>
              <a:rPr lang="en-US" dirty="0"/>
              <a:t>Don’t forget to ask about parties and witnesses</a:t>
            </a:r>
          </a:p>
          <a:p>
            <a:pPr marL="514350" indent="-514350">
              <a:buFont typeface="+mj-lt"/>
              <a:buAutoNum type="arabicPeriod"/>
            </a:pPr>
            <a:r>
              <a:rPr lang="en-US" dirty="0"/>
              <a:t>What and when do you learn about venire</a:t>
            </a:r>
          </a:p>
          <a:p>
            <a:pPr marL="514350" indent="-514350">
              <a:buFont typeface="+mj-lt"/>
              <a:buAutoNum type="arabicPeriod"/>
            </a:pPr>
            <a:r>
              <a:rPr lang="en-US" dirty="0"/>
              <a:t>What are you allowed to do on your own</a:t>
            </a:r>
          </a:p>
          <a:p>
            <a:pPr marL="514350" indent="-514350">
              <a:buFont typeface="+mj-lt"/>
              <a:buAutoNum type="arabicPeriod"/>
            </a:pPr>
            <a:endParaRPr lang="en-US" dirty="0"/>
          </a:p>
          <a:p>
            <a:pPr marL="594360" lvl="2" indent="0">
              <a:buNone/>
            </a:pPr>
            <a:endParaRPr lang="en-US" dirty="0"/>
          </a:p>
        </p:txBody>
      </p:sp>
    </p:spTree>
    <p:extLst>
      <p:ext uri="{BB962C8B-B14F-4D97-AF65-F5344CB8AC3E}">
        <p14:creationId xmlns:p14="http://schemas.microsoft.com/office/powerpoint/2010/main" val="209306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482600" y="482600"/>
            <a:ext cx="5373505" cy="4178299"/>
          </a:xfrm>
        </p:spPr>
        <p:txBody>
          <a:bodyPr>
            <a:normAutofit/>
          </a:bodyPr>
          <a:lstStyle/>
          <a:p>
            <a:r>
              <a:rPr lang="en-US" sz="5000" cap="small" dirty="0">
                <a:solidFill>
                  <a:schemeClr val="tx1">
                    <a:alpha val="80000"/>
                  </a:schemeClr>
                </a:solidFill>
              </a:rPr>
              <a:t>Example Questions</a:t>
            </a:r>
            <a:endParaRPr lang="en-US" sz="5000" dirty="0">
              <a:solidFill>
                <a:schemeClr val="tx1">
                  <a:alpha val="80000"/>
                </a:schemeClr>
              </a:solidFill>
            </a:endParaRPr>
          </a:p>
        </p:txBody>
      </p:sp>
      <p:cxnSp>
        <p:nvCxnSpPr>
          <p:cNvPr id="20" name="Straight Connector 10">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4703"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203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2499" y="296840"/>
            <a:ext cx="8372902" cy="3249287"/>
          </a:xfrm>
          <a:prstGeom prst="rect">
            <a:avLst/>
          </a:prstGeom>
        </p:spPr>
        <p:txBody>
          <a:bodyPr wrap="square">
            <a:spAutoFit/>
          </a:bodyPr>
          <a:lstStyle/>
          <a:p>
            <a:pPr>
              <a:lnSpc>
                <a:spcPct val="115000"/>
              </a:lnSpc>
            </a:pPr>
            <a:r>
              <a:rPr lang="en-US" sz="3000" dirty="0">
                <a:solidFill>
                  <a:srgbClr val="000000"/>
                </a:solidFill>
                <a:latin typeface="+mj-lt"/>
                <a:ea typeface="Times New Roman" panose="02020603050405020304" pitchFamily="18" charset="0"/>
                <a:cs typeface="Times New Roman" panose="02020603050405020304" pitchFamily="18" charset="0"/>
              </a:rPr>
              <a:t>I am likely to believe the testimony of a prison guard before I will believe the testimony of a prisoner.</a:t>
            </a:r>
            <a:endParaRPr lang="en-US" sz="3000" dirty="0">
              <a:latin typeface="+mj-lt"/>
              <a:ea typeface="Calibri" panose="020F0502020204030204" pitchFamily="34" charset="0"/>
              <a:cs typeface="Times New Roman" panose="02020603050405020304" pitchFamily="18" charset="0"/>
            </a:endParaRPr>
          </a:p>
          <a:p>
            <a:pPr>
              <a:lnSpc>
                <a:spcPct val="115000"/>
              </a:lnSpc>
            </a:pPr>
            <a:r>
              <a:rPr lang="en-US" sz="3000" dirty="0">
                <a:solidFill>
                  <a:srgbClr val="000000"/>
                </a:solidFill>
                <a:latin typeface="+mj-lt"/>
                <a:ea typeface="Times New Roman" panose="02020603050405020304" pitchFamily="18" charset="0"/>
                <a:cs typeface="Times New Roman" panose="02020603050405020304" pitchFamily="18" charset="0"/>
              </a:rPr>
              <a:t>1. Strongly Agree</a:t>
            </a:r>
            <a:endParaRPr lang="en-US" sz="3000" dirty="0">
              <a:latin typeface="+mj-lt"/>
              <a:ea typeface="Calibri" panose="020F0502020204030204" pitchFamily="34" charset="0"/>
              <a:cs typeface="Times New Roman" panose="02020603050405020304" pitchFamily="18" charset="0"/>
            </a:endParaRPr>
          </a:p>
          <a:p>
            <a:pPr>
              <a:lnSpc>
                <a:spcPct val="115000"/>
              </a:lnSpc>
            </a:pPr>
            <a:r>
              <a:rPr lang="en-US" sz="3000" dirty="0">
                <a:solidFill>
                  <a:srgbClr val="000000"/>
                </a:solidFill>
                <a:latin typeface="+mj-lt"/>
                <a:ea typeface="Times New Roman" panose="02020603050405020304" pitchFamily="18" charset="0"/>
                <a:cs typeface="Times New Roman" panose="02020603050405020304" pitchFamily="18" charset="0"/>
              </a:rPr>
              <a:t>2. Somewhat Agree</a:t>
            </a:r>
            <a:endParaRPr lang="en-US" sz="3000" dirty="0">
              <a:latin typeface="+mj-lt"/>
              <a:ea typeface="Calibri" panose="020F0502020204030204" pitchFamily="34" charset="0"/>
              <a:cs typeface="Times New Roman" panose="02020603050405020304" pitchFamily="18" charset="0"/>
            </a:endParaRPr>
          </a:p>
          <a:p>
            <a:pPr>
              <a:lnSpc>
                <a:spcPct val="115000"/>
              </a:lnSpc>
            </a:pPr>
            <a:r>
              <a:rPr lang="en-US" sz="3000" dirty="0">
                <a:solidFill>
                  <a:srgbClr val="000000"/>
                </a:solidFill>
                <a:latin typeface="+mj-lt"/>
                <a:ea typeface="Times New Roman" panose="02020603050405020304" pitchFamily="18" charset="0"/>
                <a:cs typeface="Times New Roman" panose="02020603050405020304" pitchFamily="18" charset="0"/>
              </a:rPr>
              <a:t>3. Somewhat Disagree</a:t>
            </a:r>
            <a:endParaRPr lang="en-US" sz="3000" dirty="0">
              <a:latin typeface="+mj-lt"/>
              <a:ea typeface="Calibri" panose="020F0502020204030204" pitchFamily="34" charset="0"/>
              <a:cs typeface="Times New Roman" panose="02020603050405020304" pitchFamily="18" charset="0"/>
            </a:endParaRPr>
          </a:p>
          <a:p>
            <a:pPr>
              <a:lnSpc>
                <a:spcPct val="115000"/>
              </a:lnSpc>
            </a:pPr>
            <a:r>
              <a:rPr lang="en-US" sz="3000" dirty="0">
                <a:solidFill>
                  <a:srgbClr val="000000"/>
                </a:solidFill>
                <a:latin typeface="+mj-lt"/>
                <a:ea typeface="Times New Roman" panose="02020603050405020304" pitchFamily="18" charset="0"/>
                <a:cs typeface="Times New Roman" panose="02020603050405020304" pitchFamily="18" charset="0"/>
              </a:rPr>
              <a:t>4. Strongly Disagree</a:t>
            </a:r>
            <a:endParaRPr lang="en-US" sz="30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3439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857" y="273844"/>
            <a:ext cx="7870493" cy="4577936"/>
          </a:xfrm>
        </p:spPr>
        <p:txBody>
          <a:bodyPr>
            <a:normAutofit/>
          </a:bodyPr>
          <a:lstStyle/>
          <a:p>
            <a:r>
              <a:rPr lang="en-US" dirty="0"/>
              <a:t>A prisoner in state jail who did the crime should do his time and not complain when prisoner officials violate prison policy. </a:t>
            </a:r>
            <a:br>
              <a:rPr lang="en-US" dirty="0"/>
            </a:br>
            <a:r>
              <a:rPr lang="en-US" dirty="0"/>
              <a:t>1. I strongly agree</a:t>
            </a:r>
            <a:br>
              <a:rPr lang="en-US" dirty="0"/>
            </a:br>
            <a:r>
              <a:rPr lang="en-US" dirty="0"/>
              <a:t>2. I somewhat agree</a:t>
            </a:r>
            <a:br>
              <a:rPr lang="en-US" dirty="0"/>
            </a:br>
            <a:r>
              <a:rPr lang="en-US" dirty="0"/>
              <a:t>3. I somewhat disagree</a:t>
            </a:r>
            <a:br>
              <a:rPr lang="en-US" dirty="0"/>
            </a:br>
            <a:r>
              <a:rPr lang="en-US" dirty="0"/>
              <a:t>4. I strongly disagree</a:t>
            </a:r>
            <a:br>
              <a:rPr lang="en-US" dirty="0"/>
            </a:br>
            <a:endParaRPr lang="en-US" dirty="0"/>
          </a:p>
        </p:txBody>
      </p:sp>
    </p:spTree>
    <p:extLst>
      <p:ext uri="{BB962C8B-B14F-4D97-AF65-F5344CB8AC3E}">
        <p14:creationId xmlns:p14="http://schemas.microsoft.com/office/powerpoint/2010/main" val="7885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84" y="273844"/>
            <a:ext cx="8034266" cy="4608643"/>
          </a:xfrm>
        </p:spPr>
        <p:txBody>
          <a:bodyPr>
            <a:normAutofit/>
          </a:bodyPr>
          <a:lstStyle/>
          <a:p>
            <a:r>
              <a:rPr lang="en-US" sz="3000" dirty="0"/>
              <a:t>People in prison have too many rights.</a:t>
            </a:r>
            <a:br>
              <a:rPr lang="en-US" sz="3000" dirty="0"/>
            </a:br>
            <a:r>
              <a:rPr lang="en-US" sz="3000" dirty="0"/>
              <a:t>1. Strongly Agree</a:t>
            </a:r>
            <a:br>
              <a:rPr lang="en-US" sz="3000" dirty="0"/>
            </a:br>
            <a:r>
              <a:rPr lang="en-US" sz="3000" dirty="0"/>
              <a:t>2. Somewhat Agree</a:t>
            </a:r>
            <a:br>
              <a:rPr lang="en-US" sz="3000" dirty="0"/>
            </a:br>
            <a:r>
              <a:rPr lang="en-US" sz="3000" dirty="0"/>
              <a:t>3. Somewhat Disagree</a:t>
            </a:r>
            <a:br>
              <a:rPr lang="en-US" sz="3000" dirty="0"/>
            </a:br>
            <a:r>
              <a:rPr lang="en-US" sz="3000" dirty="0"/>
              <a:t>4. Strongly Disagree</a:t>
            </a:r>
            <a:br>
              <a:rPr lang="en-US" dirty="0"/>
            </a:br>
            <a:endParaRPr lang="en-US" dirty="0"/>
          </a:p>
        </p:txBody>
      </p:sp>
    </p:spTree>
    <p:extLst>
      <p:ext uri="{BB962C8B-B14F-4D97-AF65-F5344CB8AC3E}">
        <p14:creationId xmlns:p14="http://schemas.microsoft.com/office/powerpoint/2010/main" val="998222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669" y="295103"/>
            <a:ext cx="8280779" cy="2862322"/>
          </a:xfrm>
          <a:prstGeom prst="rect">
            <a:avLst/>
          </a:prstGeom>
        </p:spPr>
        <p:txBody>
          <a:bodyPr wrap="square">
            <a:spAutoFit/>
          </a:bodyPr>
          <a:lstStyle/>
          <a:p>
            <a:r>
              <a:rPr lang="en-US" sz="3000" dirty="0">
                <a:latin typeface="+mj-lt"/>
              </a:rPr>
              <a:t>It should be hard for people in prison to make complaints about the prison conditions.</a:t>
            </a:r>
          </a:p>
          <a:p>
            <a:r>
              <a:rPr lang="en-US" sz="3000" dirty="0">
                <a:latin typeface="+mj-lt"/>
              </a:rPr>
              <a:t>1. Strongly Agree</a:t>
            </a:r>
          </a:p>
          <a:p>
            <a:r>
              <a:rPr lang="en-US" sz="3000" dirty="0">
                <a:latin typeface="+mj-lt"/>
              </a:rPr>
              <a:t>2. Somewhat Agree</a:t>
            </a:r>
          </a:p>
          <a:p>
            <a:r>
              <a:rPr lang="en-US" sz="3000" dirty="0">
                <a:latin typeface="+mj-lt"/>
              </a:rPr>
              <a:t>3. Somewhat Disagree</a:t>
            </a:r>
          </a:p>
          <a:p>
            <a:r>
              <a:rPr lang="en-US" sz="3000" dirty="0">
                <a:latin typeface="+mj-lt"/>
              </a:rPr>
              <a:t>4. Strongly Disagree</a:t>
            </a:r>
          </a:p>
        </p:txBody>
      </p:sp>
    </p:spTree>
    <p:extLst>
      <p:ext uri="{BB962C8B-B14F-4D97-AF65-F5344CB8AC3E}">
        <p14:creationId xmlns:p14="http://schemas.microsoft.com/office/powerpoint/2010/main" val="779894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075"/>
            <a:ext cx="9144000" cy="511175"/>
          </a:xfrm>
        </p:spPr>
        <p:txBody>
          <a:bodyPr>
            <a:noAutofit/>
          </a:bodyPr>
          <a:lstStyle/>
          <a:p>
            <a:pPr algn="ctr"/>
            <a:r>
              <a:rPr lang="en-US" dirty="0">
                <a:solidFill>
                  <a:schemeClr val="tx1"/>
                </a:solidFill>
              </a:rPr>
              <a:t>Today’s overview</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514350" indent="-514350">
              <a:buFont typeface="+mj-lt"/>
              <a:buAutoNum type="arabicPeriod"/>
            </a:pPr>
            <a:endParaRPr lang="en-US" dirty="0"/>
          </a:p>
          <a:p>
            <a:pPr marL="514350" indent="-514350">
              <a:buFont typeface="+mj-lt"/>
              <a:buAutoNum type="arabicPeriod"/>
            </a:pPr>
            <a:r>
              <a:rPr lang="en-US" dirty="0"/>
              <a:t>Final Syllabus Overview</a:t>
            </a:r>
          </a:p>
          <a:p>
            <a:pPr marL="514350" indent="-514350">
              <a:buFont typeface="+mj-lt"/>
              <a:buAutoNum type="arabicPeriod"/>
            </a:pPr>
            <a:r>
              <a:rPr lang="en-US" dirty="0"/>
              <a:t>Litigation Steps</a:t>
            </a:r>
          </a:p>
          <a:p>
            <a:pPr marL="514350" indent="-514350">
              <a:buFont typeface="+mj-lt"/>
              <a:buAutoNum type="arabicPeriod"/>
            </a:pPr>
            <a:r>
              <a:rPr lang="en-US" dirty="0"/>
              <a:t>Jury Selection Techniques</a:t>
            </a:r>
          </a:p>
        </p:txBody>
      </p:sp>
      <p:sp>
        <p:nvSpPr>
          <p:cNvPr id="7" name="Rectangle 6">
            <a:extLst>
              <a:ext uri="{FF2B5EF4-FFF2-40B4-BE49-F238E27FC236}">
                <a16:creationId xmlns:a16="http://schemas.microsoft.com/office/drawing/2014/main" id="{F18FE059-E13E-4143-BF6C-65904F44E0B5}"/>
              </a:ext>
            </a:extLst>
          </p:cNvPr>
          <p:cNvSpPr/>
          <p:nvPr/>
        </p:nvSpPr>
        <p:spPr>
          <a:xfrm>
            <a:off x="381001" y="4239491"/>
            <a:ext cx="8014854" cy="438307"/>
          </a:xfrm>
          <a:prstGeom prst="rect">
            <a:avLst/>
          </a:prstGeom>
          <a:solidFill>
            <a:srgbClr val="2683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FB6BF0C-1491-49CD-B385-0FDB6D3E44FC}"/>
              </a:ext>
            </a:extLst>
          </p:cNvPr>
          <p:cNvSpPr txBox="1"/>
          <p:nvPr/>
        </p:nvSpPr>
        <p:spPr>
          <a:xfrm>
            <a:off x="946743" y="4209311"/>
            <a:ext cx="6756582" cy="461665"/>
          </a:xfrm>
          <a:prstGeom prst="rect">
            <a:avLst/>
          </a:prstGeom>
          <a:noFill/>
        </p:spPr>
        <p:txBody>
          <a:bodyPr wrap="square">
            <a:spAutoFit/>
          </a:bodyPr>
          <a:lstStyle/>
          <a:p>
            <a:pPr marL="0" indent="0">
              <a:buNone/>
            </a:pPr>
            <a:r>
              <a:rPr lang="en-US" sz="2400" i="1" dirty="0">
                <a:solidFill>
                  <a:schemeClr val="bg1"/>
                </a:solidFill>
              </a:rPr>
              <a:t>But first… any voting rights / redistricting in the news?</a:t>
            </a:r>
          </a:p>
        </p:txBody>
      </p:sp>
    </p:spTree>
    <p:extLst>
      <p:ext uri="{BB962C8B-B14F-4D97-AF65-F5344CB8AC3E}">
        <p14:creationId xmlns:p14="http://schemas.microsoft.com/office/powerpoint/2010/main" val="260841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669" y="295103"/>
            <a:ext cx="8280779" cy="2862322"/>
          </a:xfrm>
          <a:prstGeom prst="rect">
            <a:avLst/>
          </a:prstGeom>
        </p:spPr>
        <p:txBody>
          <a:bodyPr wrap="square">
            <a:spAutoFit/>
          </a:bodyPr>
          <a:lstStyle/>
          <a:p>
            <a:r>
              <a:rPr lang="en-US" sz="3000" dirty="0">
                <a:latin typeface="+mj-lt"/>
              </a:rPr>
              <a:t>The fact that a person has been convicted to serve time in prison makes him unbelievable.</a:t>
            </a:r>
          </a:p>
          <a:p>
            <a:r>
              <a:rPr lang="en-US" sz="3000" dirty="0">
                <a:latin typeface="+mj-lt"/>
              </a:rPr>
              <a:t>1. Strongly Agree</a:t>
            </a:r>
          </a:p>
          <a:p>
            <a:r>
              <a:rPr lang="en-US" sz="3000" dirty="0">
                <a:latin typeface="+mj-lt"/>
              </a:rPr>
              <a:t>2. Somewhat Agree</a:t>
            </a:r>
          </a:p>
          <a:p>
            <a:r>
              <a:rPr lang="en-US" sz="3000" dirty="0">
                <a:latin typeface="+mj-lt"/>
              </a:rPr>
              <a:t>3. Somewhat Disagree</a:t>
            </a:r>
          </a:p>
          <a:p>
            <a:r>
              <a:rPr lang="en-US" sz="3000" dirty="0">
                <a:latin typeface="+mj-lt"/>
              </a:rPr>
              <a:t>4. Strongly Disagree</a:t>
            </a:r>
          </a:p>
        </p:txBody>
      </p:sp>
    </p:spTree>
    <p:extLst>
      <p:ext uri="{BB962C8B-B14F-4D97-AF65-F5344CB8AC3E}">
        <p14:creationId xmlns:p14="http://schemas.microsoft.com/office/powerpoint/2010/main" val="2038153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669" y="295103"/>
            <a:ext cx="8280779" cy="2303066"/>
          </a:xfrm>
          <a:prstGeom prst="rect">
            <a:avLst/>
          </a:prstGeom>
        </p:spPr>
        <p:txBody>
          <a:bodyPr wrap="square">
            <a:spAutoFit/>
          </a:bodyPr>
          <a:lstStyle/>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When it comes to government requirements to attempt to award some government contracts to historically underutilized businesses such as those owned by women, African-Americans, Asian Americans or Hispanics,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1. I strongly 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2. I somewhat 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3. I somewhat disagree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4. I strongly disagree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3124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669" y="295103"/>
            <a:ext cx="8280779" cy="1984518"/>
          </a:xfrm>
          <a:prstGeom prst="rect">
            <a:avLst/>
          </a:prstGeom>
        </p:spPr>
        <p:txBody>
          <a:bodyPr wrap="square">
            <a:spAutoFit/>
          </a:bodyPr>
          <a:lstStyle/>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Certain contractors and businesses have an inside track for being awarded important and lucrative government contracts.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1. Strongly 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2. Somewhat 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3. Somewhat Disagree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4. Strongly Disagree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81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669" y="295103"/>
            <a:ext cx="8280779" cy="1665969"/>
          </a:xfrm>
          <a:prstGeom prst="rect">
            <a:avLst/>
          </a:prstGeom>
        </p:spPr>
        <p:txBody>
          <a:bodyPr wrap="square">
            <a:spAutoFit/>
          </a:bodyPr>
          <a:lstStyle/>
          <a:p>
            <a:pPr marL="0" marR="0">
              <a:lnSpc>
                <a:spcPct val="115000"/>
              </a:lnSpc>
              <a:spcBef>
                <a:spcPts val="0"/>
              </a:spcBef>
              <a:spcAft>
                <a:spcPts val="0"/>
              </a:spcAft>
            </a:pPr>
            <a:r>
              <a:rPr lang="en-US" sz="1800" dirty="0">
                <a:solidFill>
                  <a:srgbClr val="000000"/>
                </a:solidFill>
                <a:effectLst/>
                <a:latin typeface="Goudy Old Style" panose="02020502050305020303" pitchFamily="18" charset="0"/>
                <a:ea typeface="Times New Roman" panose="02020603050405020304" pitchFamily="18" charset="0"/>
                <a:cs typeface="Times New Roman" panose="02020603050405020304" pitchFamily="18" charset="0"/>
              </a:rPr>
              <a:t>At the end of this case, you will be given some instructions and verdict questions from His Honor.  One of those verdict questions will ask you what amount of money, if any, should be awarded to Gil, for his harm and losses.  We will be asking you to award approximately $x million.  Are there any of you who have concerns, even a little bit, that you could not award a figure of that amount even if the evidence supported doing so?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1639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For next week:</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Continue to Collect Jurisdiction Data and Evidence</a:t>
            </a:r>
          </a:p>
          <a:p>
            <a:r>
              <a:rPr lang="en-US" dirty="0"/>
              <a:t>Read Texas Voter ID readings </a:t>
            </a:r>
          </a:p>
        </p:txBody>
      </p:sp>
    </p:spTree>
    <p:extLst>
      <p:ext uri="{BB962C8B-B14F-4D97-AF65-F5344CB8AC3E}">
        <p14:creationId xmlns:p14="http://schemas.microsoft.com/office/powerpoint/2010/main" val="4434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 name="Rectangle 3"/>
          <p:cNvSpPr>
            <a:spLocks noGrp="1"/>
          </p:cNvSpPr>
          <p:nvPr>
            <p:ph type="ctrTitle"/>
          </p:nvPr>
        </p:nvSpPr>
        <p:spPr>
          <a:xfrm>
            <a:off x="482600" y="482600"/>
            <a:ext cx="5373505" cy="4178299"/>
          </a:xfrm>
        </p:spPr>
        <p:txBody>
          <a:bodyPr>
            <a:normAutofit/>
          </a:bodyPr>
          <a:lstStyle/>
          <a:p>
            <a:r>
              <a:rPr lang="en-US" sz="5000" cap="small" dirty="0">
                <a:solidFill>
                  <a:schemeClr val="tx1">
                    <a:alpha val="80000"/>
                  </a:schemeClr>
                </a:solidFill>
              </a:rPr>
              <a:t>Litigation Steps</a:t>
            </a:r>
            <a:endParaRPr lang="en-US" sz="5000" dirty="0">
              <a:solidFill>
                <a:schemeClr val="tx1">
                  <a:alpha val="80000"/>
                </a:schemeClr>
              </a:solidFill>
            </a:endParaRPr>
          </a:p>
        </p:txBody>
      </p:sp>
      <p:cxnSp>
        <p:nvCxnSpPr>
          <p:cNvPr id="20" name="Straight Connector 10">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4703"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55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Civil Rights Litigation Steps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Fact gathering and investigation</a:t>
            </a:r>
          </a:p>
          <a:p>
            <a:r>
              <a:rPr lang="en-US" dirty="0"/>
              <a:t>Client Retention</a:t>
            </a:r>
          </a:p>
          <a:p>
            <a:r>
              <a:rPr lang="en-US" dirty="0"/>
              <a:t>Document preparation</a:t>
            </a:r>
          </a:p>
          <a:p>
            <a:pPr lvl="1"/>
            <a:r>
              <a:rPr lang="en-US" dirty="0"/>
              <a:t>Complaint</a:t>
            </a:r>
          </a:p>
          <a:p>
            <a:pPr lvl="1"/>
            <a:r>
              <a:rPr lang="en-US" dirty="0"/>
              <a:t>Discovery</a:t>
            </a:r>
          </a:p>
          <a:p>
            <a:pPr lvl="1"/>
            <a:r>
              <a:rPr lang="en-US" dirty="0"/>
              <a:t>Retainer Agreements</a:t>
            </a:r>
          </a:p>
          <a:p>
            <a:pPr lvl="1"/>
            <a:r>
              <a:rPr lang="en-US" dirty="0"/>
              <a:t>Preliminary Expert Analysis</a:t>
            </a:r>
          </a:p>
          <a:p>
            <a:pPr lvl="1"/>
            <a:r>
              <a:rPr lang="en-US" dirty="0"/>
              <a:t>Preliminary List of Fact and Expert Witnesses</a:t>
            </a:r>
          </a:p>
          <a:p>
            <a:pPr marL="0" indent="0">
              <a:buNone/>
            </a:pPr>
            <a:endParaRPr lang="en-US" dirty="0"/>
          </a:p>
        </p:txBody>
      </p:sp>
    </p:spTree>
    <p:extLst>
      <p:ext uri="{BB962C8B-B14F-4D97-AF65-F5344CB8AC3E}">
        <p14:creationId xmlns:p14="http://schemas.microsoft.com/office/powerpoint/2010/main" val="183257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Civil Rights Litigation Steps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Media contacts and strategy</a:t>
            </a:r>
          </a:p>
          <a:p>
            <a:r>
              <a:rPr lang="en-US" dirty="0"/>
              <a:t>Fundraising and Case Expenses</a:t>
            </a:r>
          </a:p>
          <a:p>
            <a:r>
              <a:rPr lang="en-US" dirty="0"/>
              <a:t>Complaint Filed</a:t>
            </a:r>
          </a:p>
          <a:p>
            <a:r>
              <a:rPr lang="en-US" dirty="0"/>
              <a:t>Scheduling</a:t>
            </a:r>
          </a:p>
          <a:p>
            <a:pPr lvl="1"/>
            <a:r>
              <a:rPr lang="en-US" dirty="0"/>
              <a:t>Rules 26(f) &amp;16, Fed. R. of Civ. Pro.</a:t>
            </a:r>
          </a:p>
          <a:p>
            <a:r>
              <a:rPr lang="en-US" dirty="0"/>
              <a:t>First round of dispositive motions</a:t>
            </a:r>
          </a:p>
          <a:p>
            <a:pPr lvl="1"/>
            <a:r>
              <a:rPr lang="en-US" dirty="0"/>
              <a:t>Rule 12, Fed. R. of Civ. Pro.</a:t>
            </a:r>
          </a:p>
          <a:p>
            <a:pPr marL="0" indent="0">
              <a:buNone/>
            </a:pPr>
            <a:endParaRPr lang="en-US" dirty="0"/>
          </a:p>
        </p:txBody>
      </p:sp>
    </p:spTree>
    <p:extLst>
      <p:ext uri="{BB962C8B-B14F-4D97-AF65-F5344CB8AC3E}">
        <p14:creationId xmlns:p14="http://schemas.microsoft.com/office/powerpoint/2010/main" val="236561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Civil Rights Litigation Steps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Discovery</a:t>
            </a:r>
          </a:p>
          <a:p>
            <a:pPr lvl="1"/>
            <a:r>
              <a:rPr lang="en-US" dirty="0"/>
              <a:t>Rule 26, Fed. R. of Civ. Pro.</a:t>
            </a:r>
          </a:p>
          <a:p>
            <a:pPr lvl="1"/>
            <a:r>
              <a:rPr lang="en-US" dirty="0"/>
              <a:t>Initial Disclosures</a:t>
            </a:r>
          </a:p>
          <a:p>
            <a:pPr lvl="1"/>
            <a:r>
              <a:rPr lang="en-US" dirty="0"/>
              <a:t>Interrogatories</a:t>
            </a:r>
          </a:p>
          <a:p>
            <a:pPr lvl="1"/>
            <a:r>
              <a:rPr lang="en-US" dirty="0"/>
              <a:t>Requests for Production</a:t>
            </a:r>
          </a:p>
          <a:p>
            <a:pPr lvl="1"/>
            <a:r>
              <a:rPr lang="en-US" dirty="0"/>
              <a:t>Rule 45 Subpoenas</a:t>
            </a:r>
          </a:p>
          <a:p>
            <a:pPr lvl="1"/>
            <a:r>
              <a:rPr lang="en-US" dirty="0"/>
              <a:t>Depositions</a:t>
            </a:r>
          </a:p>
          <a:p>
            <a:r>
              <a:rPr lang="en-US" dirty="0"/>
              <a:t>Expert Disclosures</a:t>
            </a:r>
          </a:p>
          <a:p>
            <a:r>
              <a:rPr lang="en-US" dirty="0"/>
              <a:t>Expert Depositions</a:t>
            </a:r>
          </a:p>
          <a:p>
            <a:r>
              <a:rPr lang="en-US" dirty="0"/>
              <a:t>Second round of dispositive motions</a:t>
            </a:r>
          </a:p>
          <a:p>
            <a:pPr lvl="1"/>
            <a:r>
              <a:rPr lang="en-US" dirty="0"/>
              <a:t>Rule 56, Fed. R. of Civ. Pro.</a:t>
            </a:r>
          </a:p>
          <a:p>
            <a:endParaRPr lang="en-US" dirty="0"/>
          </a:p>
          <a:p>
            <a:pPr marL="0" indent="0">
              <a:buNone/>
            </a:pPr>
            <a:endParaRPr lang="en-US" dirty="0"/>
          </a:p>
        </p:txBody>
      </p:sp>
    </p:spTree>
    <p:extLst>
      <p:ext uri="{BB962C8B-B14F-4D97-AF65-F5344CB8AC3E}">
        <p14:creationId xmlns:p14="http://schemas.microsoft.com/office/powerpoint/2010/main" val="32080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Civil Rights Litigation Steps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Trial Preparation</a:t>
            </a:r>
          </a:p>
          <a:p>
            <a:pPr lvl="1"/>
            <a:r>
              <a:rPr lang="en-US" dirty="0"/>
              <a:t>Finally supplement disclosures</a:t>
            </a:r>
          </a:p>
          <a:p>
            <a:pPr lvl="1"/>
            <a:r>
              <a:rPr lang="en-US" dirty="0"/>
              <a:t>Witness list</a:t>
            </a:r>
          </a:p>
          <a:p>
            <a:pPr lvl="1"/>
            <a:r>
              <a:rPr lang="en-US" dirty="0"/>
              <a:t>Exhibit list</a:t>
            </a:r>
          </a:p>
          <a:p>
            <a:pPr lvl="1"/>
            <a:r>
              <a:rPr lang="en-US" dirty="0"/>
              <a:t>Motion in Limine</a:t>
            </a:r>
          </a:p>
          <a:p>
            <a:pPr lvl="1"/>
            <a:r>
              <a:rPr lang="en-US" dirty="0"/>
              <a:t>Juror Questionnaire/</a:t>
            </a:r>
            <a:r>
              <a:rPr lang="en-US" dirty="0" err="1"/>
              <a:t>Voir</a:t>
            </a:r>
            <a:r>
              <a:rPr lang="en-US" dirty="0"/>
              <a:t> Dire (if applicable)</a:t>
            </a:r>
          </a:p>
          <a:p>
            <a:pPr lvl="1"/>
            <a:r>
              <a:rPr lang="en-US" dirty="0"/>
              <a:t>Witness travel and witness order</a:t>
            </a:r>
          </a:p>
          <a:p>
            <a:pPr lvl="1"/>
            <a:r>
              <a:rPr lang="en-US" dirty="0"/>
              <a:t>Technology and document presentation</a:t>
            </a:r>
          </a:p>
          <a:p>
            <a:pPr lvl="1"/>
            <a:r>
              <a:rPr lang="en-US" dirty="0"/>
              <a:t>Trial depositions</a:t>
            </a:r>
          </a:p>
          <a:p>
            <a:pPr lvl="1"/>
            <a:r>
              <a:rPr lang="en-US" dirty="0"/>
              <a:t>Trial stage assignments</a:t>
            </a:r>
          </a:p>
          <a:p>
            <a:pPr lvl="1"/>
            <a:r>
              <a:rPr lang="en-US" dirty="0"/>
              <a:t>Pre-trial briefs</a:t>
            </a:r>
          </a:p>
          <a:p>
            <a:endParaRPr lang="en-US" dirty="0"/>
          </a:p>
          <a:p>
            <a:pPr marL="0" indent="0">
              <a:buNone/>
            </a:pPr>
            <a:endParaRPr lang="en-US" dirty="0"/>
          </a:p>
        </p:txBody>
      </p:sp>
    </p:spTree>
    <p:extLst>
      <p:ext uri="{BB962C8B-B14F-4D97-AF65-F5344CB8AC3E}">
        <p14:creationId xmlns:p14="http://schemas.microsoft.com/office/powerpoint/2010/main" val="63577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Civil Rights Litigation Steps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Trial</a:t>
            </a:r>
          </a:p>
          <a:p>
            <a:pPr lvl="1"/>
            <a:r>
              <a:rPr lang="en-US" dirty="0"/>
              <a:t>Pre-trial hearing</a:t>
            </a:r>
          </a:p>
          <a:p>
            <a:pPr lvl="2"/>
            <a:r>
              <a:rPr lang="en-US" dirty="0"/>
              <a:t>Remaining motions</a:t>
            </a:r>
          </a:p>
          <a:p>
            <a:pPr lvl="2"/>
            <a:r>
              <a:rPr lang="en-US" dirty="0"/>
              <a:t>Witness order and schedule issues</a:t>
            </a:r>
          </a:p>
          <a:p>
            <a:pPr lvl="2"/>
            <a:r>
              <a:rPr lang="en-US" dirty="0"/>
              <a:t>Admissibility of exhibits</a:t>
            </a:r>
          </a:p>
          <a:p>
            <a:pPr lvl="2"/>
            <a:r>
              <a:rPr lang="en-US" dirty="0"/>
              <a:t>Admissibility of testimony and deposition excerpts</a:t>
            </a:r>
          </a:p>
          <a:p>
            <a:pPr lvl="1"/>
            <a:r>
              <a:rPr lang="en-US" dirty="0"/>
              <a:t>Jury Selection (if applicable)</a:t>
            </a:r>
          </a:p>
          <a:p>
            <a:pPr lvl="1"/>
            <a:r>
              <a:rPr lang="en-US" dirty="0"/>
              <a:t>Opening Statements</a:t>
            </a:r>
          </a:p>
          <a:p>
            <a:pPr lvl="1"/>
            <a:r>
              <a:rPr lang="en-US" dirty="0"/>
              <a:t>Plaintiffs’ evidence</a:t>
            </a:r>
          </a:p>
          <a:p>
            <a:pPr lvl="1"/>
            <a:r>
              <a:rPr lang="en-US" dirty="0"/>
              <a:t>Defendants’ evidence</a:t>
            </a:r>
          </a:p>
          <a:p>
            <a:pPr lvl="1"/>
            <a:r>
              <a:rPr lang="en-US" dirty="0"/>
              <a:t>Directed Verdict motions</a:t>
            </a:r>
          </a:p>
          <a:p>
            <a:pPr lvl="1"/>
            <a:r>
              <a:rPr lang="en-US" dirty="0"/>
              <a:t>Closing arguments</a:t>
            </a:r>
          </a:p>
          <a:p>
            <a:endParaRPr lang="en-US" dirty="0"/>
          </a:p>
          <a:p>
            <a:pPr marL="0" indent="0">
              <a:buNone/>
            </a:pPr>
            <a:endParaRPr lang="en-US" dirty="0"/>
          </a:p>
        </p:txBody>
      </p:sp>
    </p:spTree>
    <p:extLst>
      <p:ext uri="{BB962C8B-B14F-4D97-AF65-F5344CB8AC3E}">
        <p14:creationId xmlns:p14="http://schemas.microsoft.com/office/powerpoint/2010/main" val="46505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369"/>
            <a:ext cx="9144000" cy="511629"/>
          </a:xfrm>
        </p:spPr>
        <p:txBody>
          <a:bodyPr>
            <a:noAutofit/>
          </a:bodyPr>
          <a:lstStyle/>
          <a:p>
            <a:pPr algn="ctr"/>
            <a:r>
              <a:rPr lang="en-US" dirty="0">
                <a:solidFill>
                  <a:schemeClr val="tx1"/>
                </a:solidFill>
              </a:rPr>
              <a:t>Civil Rights Litigation Steps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Post-Trial</a:t>
            </a:r>
          </a:p>
          <a:p>
            <a:pPr lvl="1"/>
            <a:r>
              <a:rPr lang="en-US" dirty="0"/>
              <a:t>Exhibit organization</a:t>
            </a:r>
          </a:p>
          <a:p>
            <a:pPr lvl="1"/>
            <a:r>
              <a:rPr lang="en-US" dirty="0"/>
              <a:t>Transcript correction</a:t>
            </a:r>
          </a:p>
          <a:p>
            <a:pPr lvl="1"/>
            <a:r>
              <a:rPr lang="en-US" dirty="0"/>
              <a:t>Prepare press statements</a:t>
            </a:r>
          </a:p>
          <a:p>
            <a:pPr lvl="1"/>
            <a:r>
              <a:rPr lang="en-US" dirty="0"/>
              <a:t>Receive court ruling</a:t>
            </a:r>
          </a:p>
          <a:p>
            <a:pPr lvl="1"/>
            <a:r>
              <a:rPr lang="en-US" dirty="0"/>
              <a:t>Analyze appeal issues</a:t>
            </a:r>
          </a:p>
          <a:p>
            <a:pPr lvl="1"/>
            <a:r>
              <a:rPr lang="en-US" dirty="0"/>
              <a:t>Post decision motions</a:t>
            </a:r>
          </a:p>
          <a:p>
            <a:pPr lvl="2"/>
            <a:r>
              <a:rPr lang="en-US" dirty="0"/>
              <a:t>Rule 59, Fed. R. Civ. Pro.</a:t>
            </a:r>
          </a:p>
          <a:p>
            <a:pPr marL="685800" lvl="2"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81491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1121</Words>
  <Application>Microsoft Office PowerPoint</Application>
  <PresentationFormat>On-screen Show (16:9)</PresentationFormat>
  <Paragraphs>142</Paragraphs>
  <Slides>24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Calibri</vt:lpstr>
      <vt:lpstr>Goudy Old Style</vt:lpstr>
      <vt:lpstr>Tw Cen MT</vt:lpstr>
      <vt:lpstr>Tw Cen MT Condensed</vt:lpstr>
      <vt:lpstr>Wingdings</vt:lpstr>
      <vt:lpstr>Wingdings 2</vt:lpstr>
      <vt:lpstr>Wingdings 3</vt:lpstr>
      <vt:lpstr>Integral</vt:lpstr>
      <vt:lpstr>Voting Rights Policy &amp; The Law</vt:lpstr>
      <vt:lpstr>Today’s overview</vt:lpstr>
      <vt:lpstr>Litigation Steps</vt:lpstr>
      <vt:lpstr>Civil Rights Litigation Steps</vt:lpstr>
      <vt:lpstr>Civil Rights Litigation Steps</vt:lpstr>
      <vt:lpstr>Civil Rights Litigation Steps</vt:lpstr>
      <vt:lpstr>Civil Rights Litigation Steps</vt:lpstr>
      <vt:lpstr>Civil Rights Litigation Steps</vt:lpstr>
      <vt:lpstr>Civil Rights Litigation Steps</vt:lpstr>
      <vt:lpstr>Jury Selection</vt:lpstr>
      <vt:lpstr>Voir Dire Goals</vt:lpstr>
      <vt:lpstr>Introduction Issues</vt:lpstr>
      <vt:lpstr>Legal Issues</vt:lpstr>
      <vt:lpstr>MISC Issues</vt:lpstr>
      <vt:lpstr>Example Questions</vt:lpstr>
      <vt:lpstr>PowerPoint Presentation</vt:lpstr>
      <vt:lpstr>A prisoner in state jail who did the crime should do his time and not complain when prisoner officials violate prison policy.  1. I strongly agree 2. I somewhat agree 3. I somewhat disagree 4. I strongly disagree </vt:lpstr>
      <vt:lpstr>People in prison have too many rights. 1. Strongly Agree 2. Somewhat Agree 3. Somewhat Disagree 4. Strongly Disagree </vt:lpstr>
      <vt:lpstr>PowerPoint Presentation</vt:lpstr>
      <vt:lpstr>PowerPoint Presentation</vt:lpstr>
      <vt:lpstr>PowerPoint Presentation</vt:lpstr>
      <vt:lpstr>PowerPoint Presentation</vt:lpstr>
      <vt:lpstr>PowerPoint Presentation</vt:lpstr>
      <vt:lpstr>For 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2012-09-13T16:58:30Z</dcterms:created>
  <dcterms:modified xsi:type="dcterms:W3CDTF">2021-11-09T19:21:02Z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