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9" r:id="rId1"/>
  </p:sldMasterIdLst>
  <p:notesMasterIdLst>
    <p:notesMasterId r:id="rId20"/>
  </p:notesMasterIdLst>
  <p:sldIdLst>
    <p:sldId id="670" r:id="rId2"/>
    <p:sldId id="550" r:id="rId3"/>
    <p:sldId id="686" r:id="rId4"/>
    <p:sldId id="655" r:id="rId5"/>
    <p:sldId id="666" r:id="rId6"/>
    <p:sldId id="683" r:id="rId7"/>
    <p:sldId id="663" r:id="rId8"/>
    <p:sldId id="684" r:id="rId9"/>
    <p:sldId id="673" r:id="rId10"/>
    <p:sldId id="674" r:id="rId11"/>
    <p:sldId id="675" r:id="rId12"/>
    <p:sldId id="676" r:id="rId13"/>
    <p:sldId id="682" r:id="rId14"/>
    <p:sldId id="677" r:id="rId15"/>
    <p:sldId id="678" r:id="rId16"/>
    <p:sldId id="685" r:id="rId17"/>
    <p:sldId id="653" r:id="rId18"/>
    <p:sldId id="681" r:id="rId19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C00"/>
    <a:srgbClr val="008A00"/>
    <a:srgbClr val="FF9900"/>
    <a:srgbClr val="2CF43F"/>
    <a:srgbClr val="59BC42"/>
    <a:srgbClr val="E02029"/>
    <a:srgbClr val="AFAD6B"/>
    <a:srgbClr val="B8C89A"/>
    <a:srgbClr val="00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5" autoAdjust="0"/>
    <p:restoredTop sz="97491" autoAdjust="0"/>
  </p:normalViewPr>
  <p:slideViewPr>
    <p:cSldViewPr snapToGrid="0">
      <p:cViewPr varScale="1">
        <p:scale>
          <a:sx n="112" d="100"/>
          <a:sy n="112" d="100"/>
        </p:scale>
        <p:origin x="57" y="78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  <a:extLst/>
          </a:lstStyle>
          <a:p>
            <a:fld id="{A8ADFD5B-A66C-449C-B6E8-FB716D07777D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6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fld id="{BF2FF904-7A5D-4CD6-BB81-515439E94220}" type="datetime1">
              <a:rPr lang="en-US" smtClean="0">
                <a:solidFill>
                  <a:srgbClr val="FFFFFF"/>
                </a:solidFill>
              </a:rPr>
              <a:pPr algn="ctr"/>
              <a:t>10/19/2023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338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78815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322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BC81-2B49-4047-842E-D39C8B577613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7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2515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248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BB85-2996-4EBB-82AA-8B44C3C5F7C0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4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3EF2-F2E4-4102-AB7B-CC575B151EA1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8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876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C90A-B2A7-48E3-B4AA-0DB348CA23BA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0EFD78-F897-45FC-9BA2-AF2AE2787F2F}" type="datetime1">
              <a:rPr lang="en-US" smtClean="0"/>
              <a:pPr/>
              <a:t>10/19/2023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.ucla.edu/it-support-center/services/proxy-server" TargetMode="External"/><Relationship Id="rId2" Type="http://schemas.openxmlformats.org/officeDocument/2006/relationships/hyperlink" Target="https://www.library.ucla.edu/computers-computing-services/connect-campu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oxy.ucla.edu/cgi/proxy" TargetMode="External"/><Relationship Id="rId4" Type="http://schemas.openxmlformats.org/officeDocument/2006/relationships/hyperlink" Target="https://it.ucla.edu/it-support-center/services/virtual-private-network-vpn-cli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133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5515840" y="480060"/>
            <a:ext cx="3156492" cy="2276142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cap="small" dirty="0">
                <a:solidFill>
                  <a:srgbClr val="FFFFFF"/>
                </a:solidFill>
              </a:rPr>
              <a:t>Voting Rights Policy &amp; The Law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519324" y="2887154"/>
            <a:ext cx="3153009" cy="1769563"/>
          </a:xfrm>
        </p:spPr>
        <p:txBody>
          <a:bodyPr anchor="t">
            <a:normAutofit/>
          </a:bodyPr>
          <a:lstStyle/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Matt Barreto &amp; Chad Dunn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October 19, 2023</a:t>
            </a:r>
          </a:p>
          <a:p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626A3F-8C1A-4AAF-8DE5-98DE3728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4815"/>
            <a:ext cx="4094602" cy="40946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0142" y="2823985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Social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66E70-5878-4026-9512-3D7E5FAA74ED}"/>
              </a:ext>
            </a:extLst>
          </p:cNvPr>
          <p:cNvSpPr txBox="1">
            <a:spLocks/>
          </p:cNvSpPr>
          <p:nvPr/>
        </p:nvSpPr>
        <p:spPr>
          <a:xfrm>
            <a:off x="144175" y="881156"/>
            <a:ext cx="8382000" cy="416449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Social Explorer</a:t>
            </a:r>
          </a:p>
          <a:p>
            <a:pPr lvl="1"/>
            <a:r>
              <a:rPr lang="en-US" dirty="0"/>
              <a:t>https://www.socialexplorer.com/explore-maps</a:t>
            </a:r>
          </a:p>
          <a:p>
            <a:pPr lvl="1"/>
            <a:r>
              <a:rPr lang="en-US" dirty="0"/>
              <a:t>Click Explore</a:t>
            </a:r>
          </a:p>
          <a:p>
            <a:pPr lvl="1"/>
            <a:r>
              <a:rPr lang="en-US" dirty="0"/>
              <a:t>Top Left, Click Change data</a:t>
            </a:r>
          </a:p>
          <a:p>
            <a:pPr lvl="1"/>
            <a:endParaRPr lang="en-US" sz="1300" dirty="0"/>
          </a:p>
          <a:p>
            <a:pPr lvl="1"/>
            <a:r>
              <a:rPr lang="en-US" dirty="0"/>
              <a:t>Click on Race</a:t>
            </a:r>
          </a:p>
          <a:p>
            <a:pPr lvl="1"/>
            <a:r>
              <a:rPr lang="en-US" dirty="0"/>
              <a:t>Scroll down to Hispanic or Latino by Race</a:t>
            </a:r>
          </a:p>
          <a:p>
            <a:pPr lvl="1"/>
            <a:r>
              <a:rPr lang="en-US" dirty="0"/>
              <a:t>Under </a:t>
            </a:r>
            <a:r>
              <a:rPr lang="en-US" u="sng" dirty="0"/>
              <a:t>Not Hispanic or Latino</a:t>
            </a:r>
          </a:p>
          <a:p>
            <a:pPr lvl="2"/>
            <a:r>
              <a:rPr lang="en-US" dirty="0"/>
              <a:t>Click on White Alone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8C314-713F-4B41-968E-DDD00C90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1954758"/>
            <a:ext cx="914400" cy="362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BF7E4-EE23-4BF6-8BB8-64C8A133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28" y="2394572"/>
            <a:ext cx="1882767" cy="67675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9F03456-ECA6-46BE-B48F-CBA4B363A5FD}"/>
              </a:ext>
            </a:extLst>
          </p:cNvPr>
          <p:cNvSpPr/>
          <p:nvPr/>
        </p:nvSpPr>
        <p:spPr>
          <a:xfrm rot="10800000">
            <a:off x="6571845" y="2355104"/>
            <a:ext cx="739376" cy="366233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2372E0-CF35-451C-8378-8AB102DDA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8" y="3204243"/>
            <a:ext cx="1048024" cy="3202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ACD18C-4AFF-43C7-ACF0-3D14F9113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224" y="4234753"/>
            <a:ext cx="3342382" cy="705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E2C964-B438-42D1-A55D-A248C5DCDFAA}"/>
              </a:ext>
            </a:extLst>
          </p:cNvPr>
          <p:cNvSpPr txBox="1"/>
          <p:nvPr/>
        </p:nvSpPr>
        <p:spPr>
          <a:xfrm>
            <a:off x="7387772" y="39223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*As of October 2023</a:t>
            </a:r>
          </a:p>
        </p:txBody>
      </p:sp>
    </p:spTree>
    <p:extLst>
      <p:ext uri="{BB962C8B-B14F-4D97-AF65-F5344CB8AC3E}">
        <p14:creationId xmlns:p14="http://schemas.microsoft.com/office/powerpoint/2010/main" val="32701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EF89D5-C076-5FA6-0B4C-4B4F394F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497" y="1129725"/>
            <a:ext cx="2963229" cy="91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Social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66E70-5878-4026-9512-3D7E5FAA74ED}"/>
              </a:ext>
            </a:extLst>
          </p:cNvPr>
          <p:cNvSpPr txBox="1">
            <a:spLocks/>
          </p:cNvSpPr>
          <p:nvPr/>
        </p:nvSpPr>
        <p:spPr>
          <a:xfrm>
            <a:off x="144725" y="881156"/>
            <a:ext cx="8870485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Social Explorer</a:t>
            </a:r>
          </a:p>
          <a:p>
            <a:pPr lvl="1"/>
            <a:r>
              <a:rPr lang="en-US" dirty="0"/>
              <a:t>Map will turn shades of orange</a:t>
            </a:r>
          </a:p>
          <a:p>
            <a:pPr lvl="1"/>
            <a:r>
              <a:rPr lang="en-US" dirty="0"/>
              <a:t>Click the “Shaded Area”</a:t>
            </a:r>
          </a:p>
          <a:p>
            <a:pPr lvl="1"/>
            <a:r>
              <a:rPr lang="en-US" dirty="0"/>
              <a:t>Where it says Color palette, click SE Orange</a:t>
            </a:r>
          </a:p>
          <a:p>
            <a:pPr lvl="2"/>
            <a:r>
              <a:rPr lang="en-US" dirty="0"/>
              <a:t>Scroll to “Diverging” and choose Complementary (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Now slowly zoom in to your county/city jurisdiction</a:t>
            </a:r>
          </a:p>
          <a:p>
            <a:pPr lvl="2"/>
            <a:r>
              <a:rPr lang="en-US" dirty="0"/>
              <a:t>Shading will change to Tract as you zoom in</a:t>
            </a:r>
          </a:p>
          <a:p>
            <a:pPr lvl="2"/>
            <a:r>
              <a:rPr lang="en-US" dirty="0"/>
              <a:t>Change to Census Block Group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F03456-ECA6-46BE-B48F-CBA4B363A5FD}"/>
              </a:ext>
            </a:extLst>
          </p:cNvPr>
          <p:cNvSpPr/>
          <p:nvPr/>
        </p:nvSpPr>
        <p:spPr>
          <a:xfrm rot="16200000">
            <a:off x="7084170" y="2032540"/>
            <a:ext cx="445537" cy="28268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F7EED-CB2F-4305-A95E-D3DD193D7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86" y="4201254"/>
            <a:ext cx="2139930" cy="76075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8F30380-349A-47E0-8CF1-A45F29DB05F4}"/>
              </a:ext>
            </a:extLst>
          </p:cNvPr>
          <p:cNvSpPr/>
          <p:nvPr/>
        </p:nvSpPr>
        <p:spPr>
          <a:xfrm>
            <a:off x="4520649" y="4689021"/>
            <a:ext cx="445537" cy="28268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AA48D-2EA3-4CAB-AD41-680DF365F056}"/>
              </a:ext>
            </a:extLst>
          </p:cNvPr>
          <p:cNvSpPr txBox="1"/>
          <p:nvPr/>
        </p:nvSpPr>
        <p:spPr>
          <a:xfrm>
            <a:off x="7387772" y="39223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*As of October 2023</a:t>
            </a:r>
          </a:p>
        </p:txBody>
      </p:sp>
    </p:spTree>
    <p:extLst>
      <p:ext uri="{BB962C8B-B14F-4D97-AF65-F5344CB8AC3E}">
        <p14:creationId xmlns:p14="http://schemas.microsoft.com/office/powerpoint/2010/main" val="32065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Social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66E70-5878-4026-9512-3D7E5FAA74ED}"/>
              </a:ext>
            </a:extLst>
          </p:cNvPr>
          <p:cNvSpPr txBox="1">
            <a:spLocks/>
          </p:cNvSpPr>
          <p:nvPr/>
        </p:nvSpPr>
        <p:spPr>
          <a:xfrm>
            <a:off x="144726" y="881156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Social Explorer</a:t>
            </a:r>
          </a:p>
          <a:p>
            <a:pPr lvl="1"/>
            <a:r>
              <a:rPr lang="en-US" dirty="0"/>
              <a:t>To augment view of shading, click </a:t>
            </a:r>
            <a:r>
              <a:rPr lang="en-US" dirty="0" err="1"/>
              <a:t>Cutpoints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can reduce classes to 9 or 7 (your choice)</a:t>
            </a:r>
          </a:p>
          <a:p>
            <a:pPr lvl="1"/>
            <a:r>
              <a:rPr lang="en-US" dirty="0"/>
              <a:t>You can position breaks at key population intervals to help the audience observe contrast around 50%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F03456-ECA6-46BE-B48F-CBA4B363A5FD}"/>
              </a:ext>
            </a:extLst>
          </p:cNvPr>
          <p:cNvSpPr/>
          <p:nvPr/>
        </p:nvSpPr>
        <p:spPr>
          <a:xfrm>
            <a:off x="1440568" y="2037361"/>
            <a:ext cx="445537" cy="28268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B16DB-98A6-439C-AA42-4FEE4D76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85" y="1923842"/>
            <a:ext cx="2589772" cy="559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2B2AE-301F-4CF5-B344-BE6481C1199E}"/>
              </a:ext>
            </a:extLst>
          </p:cNvPr>
          <p:cNvSpPr txBox="1"/>
          <p:nvPr/>
        </p:nvSpPr>
        <p:spPr>
          <a:xfrm>
            <a:off x="7387772" y="39223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*As of October 2023</a:t>
            </a:r>
          </a:p>
        </p:txBody>
      </p:sp>
    </p:spTree>
    <p:extLst>
      <p:ext uri="{BB962C8B-B14F-4D97-AF65-F5344CB8AC3E}">
        <p14:creationId xmlns:p14="http://schemas.microsoft.com/office/powerpoint/2010/main" val="10573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Social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66E70-5878-4026-9512-3D7E5FAA74ED}"/>
              </a:ext>
            </a:extLst>
          </p:cNvPr>
          <p:cNvSpPr txBox="1">
            <a:spLocks/>
          </p:cNvSpPr>
          <p:nvPr/>
        </p:nvSpPr>
        <p:spPr>
          <a:xfrm>
            <a:off x="144726" y="889742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Only show one County:</a:t>
            </a:r>
          </a:p>
          <a:p>
            <a:pPr lvl="2"/>
            <a:r>
              <a:rPr lang="en-US" dirty="0"/>
              <a:t>First click the 3 lines (menu) </a:t>
            </a:r>
          </a:p>
          <a:p>
            <a:pPr lvl="2"/>
            <a:r>
              <a:rPr lang="en-US" dirty="0"/>
              <a:t>Next Click Mask map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the Mask menu:</a:t>
            </a:r>
          </a:p>
          <a:p>
            <a:pPr lvl="2"/>
            <a:r>
              <a:rPr lang="en-US" dirty="0"/>
              <a:t>Under Geography </a:t>
            </a:r>
            <a:r>
              <a:rPr lang="en-US" dirty="0">
                <a:sym typeface="Wingdings" panose="05000000000000000000" pitchFamily="2" charset="2"/>
              </a:rPr>
              <a:t> Select County</a:t>
            </a:r>
            <a:endParaRPr lang="en-US" dirty="0"/>
          </a:p>
          <a:p>
            <a:pPr lvl="2"/>
            <a:r>
              <a:rPr lang="en-US" dirty="0"/>
              <a:t>Then Click on </a:t>
            </a:r>
            <a:r>
              <a:rPr lang="en-US" u="sng" dirty="0"/>
              <a:t>your county</a:t>
            </a:r>
            <a:r>
              <a:rPr lang="en-US" dirty="0"/>
              <a:t> and click “Done”</a:t>
            </a:r>
          </a:p>
          <a:p>
            <a:pPr lvl="2"/>
            <a:r>
              <a:rPr lang="en-US" dirty="0"/>
              <a:t>Back on the main page you might need to change “by” back to Block Group (it might revert to County)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2B2AE-301F-4CF5-B344-BE6481C1199E}"/>
              </a:ext>
            </a:extLst>
          </p:cNvPr>
          <p:cNvSpPr txBox="1"/>
          <p:nvPr/>
        </p:nvSpPr>
        <p:spPr>
          <a:xfrm>
            <a:off x="7387772" y="39223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*As of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E9C53-BDBC-D9DC-E177-BCCE5E15E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50"/>
          <a:stretch/>
        </p:blipFill>
        <p:spPr>
          <a:xfrm>
            <a:off x="4754599" y="985432"/>
            <a:ext cx="2681724" cy="201105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9F03456-ECA6-46BE-B48F-CBA4B363A5FD}"/>
              </a:ext>
            </a:extLst>
          </p:cNvPr>
          <p:cNvSpPr/>
          <p:nvPr/>
        </p:nvSpPr>
        <p:spPr>
          <a:xfrm rot="10800000">
            <a:off x="7369201" y="1547959"/>
            <a:ext cx="445537" cy="28268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C122DF7-248D-BC68-4A1E-50ABCD14CD5A}"/>
              </a:ext>
            </a:extLst>
          </p:cNvPr>
          <p:cNvSpPr/>
          <p:nvPr/>
        </p:nvSpPr>
        <p:spPr>
          <a:xfrm rot="1513734">
            <a:off x="4370539" y="2318551"/>
            <a:ext cx="445537" cy="28268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Example of Santa Clara/San Jose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2E74E-CBE7-4EAC-8B05-6FF13B00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66" y="937778"/>
            <a:ext cx="6929715" cy="418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10185-950F-424D-B665-34E6CEEFA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9" y="4294777"/>
            <a:ext cx="1743209" cy="7442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334A23-BE77-45B0-8F90-82B982A3BA75}"/>
              </a:ext>
            </a:extLst>
          </p:cNvPr>
          <p:cNvSpPr txBox="1"/>
          <p:nvPr/>
        </p:nvSpPr>
        <p:spPr>
          <a:xfrm>
            <a:off x="174170" y="1001221"/>
            <a:ext cx="1707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Census block groups shaded by percent White</a:t>
            </a:r>
          </a:p>
          <a:p>
            <a:endParaRPr lang="en-US" b="1" dirty="0"/>
          </a:p>
          <a:p>
            <a:r>
              <a:rPr lang="en-US" b="1" dirty="0"/>
              <a:t>Red = low percent White</a:t>
            </a:r>
          </a:p>
          <a:p>
            <a:endParaRPr lang="en-US" b="1" dirty="0"/>
          </a:p>
          <a:p>
            <a:r>
              <a:rPr lang="en-US" b="1" dirty="0"/>
              <a:t>Green = high percent White</a:t>
            </a:r>
          </a:p>
        </p:txBody>
      </p:sp>
    </p:spTree>
    <p:extLst>
      <p:ext uri="{BB962C8B-B14F-4D97-AF65-F5344CB8AC3E}">
        <p14:creationId xmlns:p14="http://schemas.microsoft.com/office/powerpoint/2010/main" val="103824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Example of Santa Clara/San Jose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94C25-BE54-4890-84ED-E01E013AF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"/>
          <a:stretch/>
        </p:blipFill>
        <p:spPr>
          <a:xfrm>
            <a:off x="2057400" y="941832"/>
            <a:ext cx="6904892" cy="4187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FAD06-BD54-46BB-9A81-64DCBD78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8" y="2144227"/>
            <a:ext cx="1642172" cy="8610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91737-5382-4043-A3C7-7846EE5E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8" y="3163858"/>
            <a:ext cx="1642172" cy="8519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372C2-2CCE-4BFA-AEC3-58FF54860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08" y="4173143"/>
            <a:ext cx="1642172" cy="8675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4A5317-5717-4FE2-A1EE-2CE300E1B13A}"/>
              </a:ext>
            </a:extLst>
          </p:cNvPr>
          <p:cNvSpPr txBox="1"/>
          <p:nvPr/>
        </p:nvSpPr>
        <p:spPr>
          <a:xfrm>
            <a:off x="181708" y="2316385"/>
            <a:ext cx="8853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-2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Asian alone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7A72B-FA4D-488E-AA97-DFF2C848AF6D}"/>
              </a:ext>
            </a:extLst>
          </p:cNvPr>
          <p:cNvSpPr txBox="1"/>
          <p:nvPr/>
        </p:nvSpPr>
        <p:spPr>
          <a:xfrm>
            <a:off x="181708" y="4340448"/>
            <a:ext cx="8853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-2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 alone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9146A-D333-4D0A-AE77-4DF7E8E629F5}"/>
              </a:ext>
            </a:extLst>
          </p:cNvPr>
          <p:cNvSpPr txBox="1"/>
          <p:nvPr/>
        </p:nvSpPr>
        <p:spPr>
          <a:xfrm>
            <a:off x="174170" y="1001221"/>
            <a:ext cx="170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Change data to add multiple racial groups:</a:t>
            </a:r>
          </a:p>
        </p:txBody>
      </p:sp>
    </p:spTree>
    <p:extLst>
      <p:ext uri="{BB962C8B-B14F-4D97-AF65-F5344CB8AC3E}">
        <p14:creationId xmlns:p14="http://schemas.microsoft.com/office/powerpoint/2010/main" val="404786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Social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66E70-5878-4026-9512-3D7E5FAA74ED}"/>
              </a:ext>
            </a:extLst>
          </p:cNvPr>
          <p:cNvSpPr txBox="1">
            <a:spLocks/>
          </p:cNvSpPr>
          <p:nvPr/>
        </p:nvSpPr>
        <p:spPr>
          <a:xfrm>
            <a:off x="144726" y="889742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Export or share your map: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2B2AE-301F-4CF5-B344-BE6481C1199E}"/>
              </a:ext>
            </a:extLst>
          </p:cNvPr>
          <p:cNvSpPr txBox="1"/>
          <p:nvPr/>
        </p:nvSpPr>
        <p:spPr>
          <a:xfrm>
            <a:off x="7387772" y="39223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*As of October 2023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F03456-ECA6-46BE-B48F-CBA4B363A5FD}"/>
              </a:ext>
            </a:extLst>
          </p:cNvPr>
          <p:cNvSpPr/>
          <p:nvPr/>
        </p:nvSpPr>
        <p:spPr>
          <a:xfrm rot="5400000">
            <a:off x="6181469" y="1596996"/>
            <a:ext cx="445537" cy="2826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0A710-8777-BB97-ADCB-E3BBF92A1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3006"/>
          <a:stretch/>
        </p:blipFill>
        <p:spPr>
          <a:xfrm>
            <a:off x="590550" y="2038473"/>
            <a:ext cx="7475229" cy="2889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352BF1-7F92-2BC5-7E8F-55517E7521D3}"/>
              </a:ext>
            </a:extLst>
          </p:cNvPr>
          <p:cNvSpPr txBox="1"/>
          <p:nvPr/>
        </p:nvSpPr>
        <p:spPr>
          <a:xfrm>
            <a:off x="5722120" y="1176176"/>
            <a:ext cx="252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Export image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12A7C8-A2DA-FE2E-5750-B60DE2162253}"/>
              </a:ext>
            </a:extLst>
          </p:cNvPr>
          <p:cNvSpPr/>
          <p:nvPr/>
        </p:nvSpPr>
        <p:spPr>
          <a:xfrm rot="14120624">
            <a:off x="6059790" y="2387407"/>
            <a:ext cx="445537" cy="282687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8F560-F626-3DFF-6103-F8F4BC9CE684}"/>
              </a:ext>
            </a:extLst>
          </p:cNvPr>
          <p:cNvSpPr txBox="1"/>
          <p:nvPr/>
        </p:nvSpPr>
        <p:spPr>
          <a:xfrm>
            <a:off x="6443434" y="2479433"/>
            <a:ext cx="252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Create link</a:t>
            </a:r>
          </a:p>
        </p:txBody>
      </p:sp>
    </p:spTree>
    <p:extLst>
      <p:ext uri="{BB962C8B-B14F-4D97-AF65-F5344CB8AC3E}">
        <p14:creationId xmlns:p14="http://schemas.microsoft.com/office/powerpoint/2010/main" val="40677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next week: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Continue with 2 jurisdictions you are studying</a:t>
            </a:r>
          </a:p>
          <a:p>
            <a:pPr lvl="1"/>
            <a:r>
              <a:rPr lang="en-US" dirty="0"/>
              <a:t>Report both Total Pop CVAP detail</a:t>
            </a:r>
          </a:p>
          <a:p>
            <a:pPr lvl="1"/>
            <a:r>
              <a:rPr lang="en-US" dirty="0"/>
              <a:t>Create race maps of each from Social Explorer</a:t>
            </a:r>
          </a:p>
          <a:p>
            <a:pPr lvl="2"/>
            <a:r>
              <a:rPr lang="en-US" dirty="0"/>
              <a:t>Does your jurisdiction </a:t>
            </a:r>
            <a:r>
              <a:rPr lang="en-US" i="1" dirty="0"/>
              <a:t>appear</a:t>
            </a:r>
            <a:r>
              <a:rPr lang="en-US" dirty="0"/>
              <a:t> to meet </a:t>
            </a:r>
            <a:r>
              <a:rPr lang="en-US" dirty="0" err="1"/>
              <a:t>Gingles</a:t>
            </a:r>
            <a:r>
              <a:rPr lang="en-US" dirty="0"/>
              <a:t> 1?</a:t>
            </a:r>
          </a:p>
          <a:p>
            <a:pPr lvl="2"/>
            <a:r>
              <a:rPr lang="en-US" dirty="0"/>
              <a:t>Can you draw one district, or maybe two?</a:t>
            </a:r>
          </a:p>
          <a:p>
            <a:pPr lvl="1"/>
            <a:r>
              <a:rPr lang="en-US" dirty="0"/>
              <a:t>Use Google Satellite to learn more about communities  </a:t>
            </a:r>
          </a:p>
          <a:p>
            <a:r>
              <a:rPr lang="en-US" dirty="0"/>
              <a:t>Read </a:t>
            </a:r>
            <a:r>
              <a:rPr lang="en-US" i="1" dirty="0"/>
              <a:t>Hood et al. 2017 “From Legal Theory to Practical Application.” Social Science Quarterly</a:t>
            </a:r>
          </a:p>
        </p:txBody>
      </p:sp>
    </p:spTree>
    <p:extLst>
      <p:ext uri="{BB962C8B-B14F-4D97-AF65-F5344CB8AC3E}">
        <p14:creationId xmlns:p14="http://schemas.microsoft.com/office/powerpoint/2010/main" val="4434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75707" y="480060"/>
            <a:ext cx="3156492" cy="2276142"/>
          </a:xfrm>
        </p:spPr>
        <p:txBody>
          <a:bodyPr anchor="b">
            <a:normAutofit/>
          </a:bodyPr>
          <a:lstStyle/>
          <a:p>
            <a:r>
              <a:rPr lang="en-US" sz="4800" b="1" cap="small" dirty="0">
                <a:solidFill>
                  <a:srgbClr val="FFFFFF"/>
                </a:solidFill>
              </a:rPr>
              <a:t>Voting Rights Policy &amp; The Law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79190" y="2887154"/>
            <a:ext cx="3153009" cy="1769563"/>
          </a:xfrm>
        </p:spPr>
        <p:txBody>
          <a:bodyPr anchor="t">
            <a:normAutofit/>
          </a:bodyPr>
          <a:lstStyle/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r"/>
            <a:r>
              <a:rPr lang="en-US" sz="2000" b="1" dirty="0">
                <a:solidFill>
                  <a:srgbClr val="FFFFFF"/>
                </a:solidFill>
              </a:rPr>
              <a:t>Matt Barreto &amp; Chad Dunn</a:t>
            </a: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r"/>
            <a:r>
              <a:rPr lang="en-US" sz="2000" b="1" dirty="0">
                <a:solidFill>
                  <a:srgbClr val="FFFFFF"/>
                </a:solidFill>
              </a:rPr>
              <a:t>October 19, 2023</a:t>
            </a: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2823985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626A3F-8C1A-4AAF-8DE5-98DE3728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4815"/>
            <a:ext cx="4094602" cy="40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Today’s 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Review: Arlington Heights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District population size requirements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Explorer – Mapping your jurisdiction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FE059-E13E-4143-BF6C-65904F44E0B5}"/>
              </a:ext>
            </a:extLst>
          </p:cNvPr>
          <p:cNvSpPr/>
          <p:nvPr/>
        </p:nvSpPr>
        <p:spPr>
          <a:xfrm>
            <a:off x="381001" y="4239491"/>
            <a:ext cx="8014854" cy="438307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6BF0C-1491-49CD-B385-0FDB6D3E44FC}"/>
              </a:ext>
            </a:extLst>
          </p:cNvPr>
          <p:cNvSpPr txBox="1"/>
          <p:nvPr/>
        </p:nvSpPr>
        <p:spPr>
          <a:xfrm>
            <a:off x="946743" y="4209311"/>
            <a:ext cx="6756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But first… any voting rights / redistricting in the news?</a:t>
            </a:r>
          </a:p>
        </p:txBody>
      </p:sp>
    </p:spTree>
    <p:extLst>
      <p:ext uri="{BB962C8B-B14F-4D97-AF65-F5344CB8AC3E}">
        <p14:creationId xmlns:p14="http://schemas.microsoft.com/office/powerpoint/2010/main" val="28923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Arlington Heights </a:t>
            </a:r>
            <a:r>
              <a:rPr lang="en-US" dirty="0" err="1">
                <a:solidFill>
                  <a:schemeClr val="tx1"/>
                </a:solidFill>
              </a:rPr>
              <a:t>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506442" cy="4038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Court applied a discriminatory intent test</a:t>
            </a:r>
          </a:p>
          <a:p>
            <a:pPr marL="880110" lvl="1" indent="-514350">
              <a:buAutoNum type="arabicParenR"/>
            </a:pPr>
            <a:r>
              <a:rPr lang="en-US" dirty="0"/>
              <a:t>the official action affects a protected class in greater proportion than others, and if such is established;</a:t>
            </a:r>
          </a:p>
          <a:p>
            <a:pPr marL="880110" lvl="1" indent="-514350">
              <a:buAutoNum type="arabicParenR"/>
            </a:pPr>
            <a:r>
              <a:rPr lang="en-US" dirty="0"/>
              <a:t>that the official action was </a:t>
            </a:r>
            <a:r>
              <a:rPr lang="en-US" u="sng" dirty="0"/>
              <a:t>intended</a:t>
            </a:r>
            <a:r>
              <a:rPr lang="en-US" dirty="0"/>
              <a:t> to discriminate against  a suspect or protected class.</a:t>
            </a:r>
          </a:p>
          <a:p>
            <a:r>
              <a:rPr lang="en-US" dirty="0"/>
              <a:t>Provided Non-exhaustive factors</a:t>
            </a:r>
          </a:p>
          <a:p>
            <a:r>
              <a:rPr lang="en-US" dirty="0"/>
              <a:t>The Court must be careful that it does not “miss[] the forest in carefully surveying the many trees.” </a:t>
            </a:r>
            <a:r>
              <a:rPr lang="en-US" i="1" dirty="0"/>
              <a:t>N.C. State Conf. of NAACP v. McCrory</a:t>
            </a:r>
            <a:r>
              <a:rPr lang="en-US" dirty="0"/>
              <a:t>, 831 F.3d 204 (4th Cir. 2016)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Arlington Heights 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“The impact of the official action,” especially “whether it bears more heavily on one race than another” (but “impact alone is not determinative”)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“The historical background of the decision, particularly if it reveals a  series of official actions taken for invidious purposes”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“The specific sequence of events leading up the challenged decision”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“Departures from the normal procedural sequence” or “[s]ubstantive departures”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/>
              <a:t>“The legislative or administrative history . . .especially where there are contemporary statements by members of the decision-making body, minutes of its meetings, or reports” </a:t>
            </a:r>
          </a:p>
        </p:txBody>
      </p:sp>
    </p:spTree>
    <p:extLst>
      <p:ext uri="{BB962C8B-B14F-4D97-AF65-F5344CB8AC3E}">
        <p14:creationId xmlns:p14="http://schemas.microsoft.com/office/powerpoint/2010/main" val="7599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Equal Protection – 14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Amendment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u="sng" dirty="0"/>
              <a:t>When it comes to creating districts, keep in mind:</a:t>
            </a:r>
          </a:p>
          <a:p>
            <a:r>
              <a:rPr lang="en-US" dirty="0"/>
              <a:t>Equal Protection — 14th Amendment Claim</a:t>
            </a:r>
          </a:p>
          <a:p>
            <a:pPr lvl="1"/>
            <a:r>
              <a:rPr lang="en-US" dirty="0"/>
              <a:t>A state redistricting plan with population deviations among districts that are greater than 10% is prima facie unconstitutional.</a:t>
            </a:r>
          </a:p>
          <a:p>
            <a:pPr lvl="1"/>
            <a:r>
              <a:rPr lang="en-US" dirty="0"/>
              <a:t>A federal redistricting plan (US House) must be as close to equal as possible </a:t>
            </a:r>
          </a:p>
          <a:p>
            <a:pPr lvl="2"/>
            <a:r>
              <a:rPr lang="en-US" i="1" dirty="0"/>
              <a:t>Baker v. </a:t>
            </a:r>
            <a:r>
              <a:rPr lang="en-US" i="1" dirty="0" err="1"/>
              <a:t>Carr</a:t>
            </a:r>
            <a:r>
              <a:rPr lang="en-US" i="1" dirty="0"/>
              <a:t> 1962; Reynolds v. Sims 1964</a:t>
            </a:r>
          </a:p>
        </p:txBody>
      </p:sp>
    </p:spTree>
    <p:extLst>
      <p:ext uri="{BB962C8B-B14F-4D97-AF65-F5344CB8AC3E}">
        <p14:creationId xmlns:p14="http://schemas.microsoft.com/office/powerpoint/2010/main" val="34540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Equal Protection – 14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Amendment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u="sng" dirty="0"/>
              <a:t>When it comes to creating districts, keep in mind:</a:t>
            </a:r>
          </a:p>
          <a:p>
            <a:r>
              <a:rPr lang="en-US" dirty="0"/>
              <a:t>When you consider districts in your locale:</a:t>
            </a:r>
          </a:p>
          <a:p>
            <a:pPr lvl="1"/>
            <a:r>
              <a:rPr lang="en-US" dirty="0"/>
              <a:t>What is the total population?</a:t>
            </a:r>
          </a:p>
          <a:p>
            <a:pPr lvl="1"/>
            <a:r>
              <a:rPr lang="en-US" dirty="0"/>
              <a:t>How many total districts are there? </a:t>
            </a:r>
          </a:p>
          <a:p>
            <a:pPr lvl="2"/>
            <a:r>
              <a:rPr lang="en-US" dirty="0"/>
              <a:t>City has 29,535 </a:t>
            </a:r>
            <a:r>
              <a:rPr lang="en-US" u="sng" dirty="0"/>
              <a:t>total population</a:t>
            </a:r>
          </a:p>
          <a:p>
            <a:pPr lvl="2"/>
            <a:r>
              <a:rPr lang="en-US" dirty="0"/>
              <a:t>There are 5 city council districts</a:t>
            </a:r>
          </a:p>
          <a:p>
            <a:pPr lvl="2"/>
            <a:r>
              <a:rPr lang="en-US" dirty="0"/>
              <a:t>What is the </a:t>
            </a:r>
            <a:r>
              <a:rPr lang="en-US" u="sng" dirty="0"/>
              <a:t>total population</a:t>
            </a:r>
            <a:r>
              <a:rPr lang="en-US" dirty="0"/>
              <a:t> target per district?</a:t>
            </a:r>
          </a:p>
          <a:p>
            <a:pPr lvl="2"/>
            <a:r>
              <a:rPr lang="en-US" dirty="0"/>
              <a:t>What is the min </a:t>
            </a:r>
            <a:r>
              <a:rPr lang="en-US" sz="1800" dirty="0"/>
              <a:t>(95%)</a:t>
            </a:r>
            <a:r>
              <a:rPr lang="en-US" dirty="0"/>
              <a:t> and max </a:t>
            </a:r>
            <a:r>
              <a:rPr lang="en-US" sz="1800" dirty="0"/>
              <a:t>(105%)</a:t>
            </a:r>
            <a:r>
              <a:rPr lang="en-US" dirty="0"/>
              <a:t> population?</a:t>
            </a:r>
          </a:p>
          <a:p>
            <a:pPr lvl="2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F75CB-212E-EE5C-D249-F30ECC0BE7D5}"/>
              </a:ext>
            </a:extLst>
          </p:cNvPr>
          <p:cNvSpPr txBox="1"/>
          <p:nvPr/>
        </p:nvSpPr>
        <p:spPr>
          <a:xfrm>
            <a:off x="6666270" y="3382244"/>
            <a:ext cx="98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5,907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D4E63B-F578-7428-4A27-26BAC6C5416B}"/>
              </a:ext>
            </a:extLst>
          </p:cNvPr>
          <p:cNvCxnSpPr/>
          <p:nvPr/>
        </p:nvCxnSpPr>
        <p:spPr>
          <a:xfrm flipV="1">
            <a:off x="5506065" y="3637935"/>
            <a:ext cx="1199535" cy="353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60ED9-1C45-CE5C-F912-AEDAB360F485}"/>
              </a:ext>
            </a:extLst>
          </p:cNvPr>
          <p:cNvSpPr txBox="1"/>
          <p:nvPr/>
        </p:nvSpPr>
        <p:spPr>
          <a:xfrm>
            <a:off x="2915263" y="4630779"/>
            <a:ext cx="98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5,612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1BF31-E948-1C96-0244-8CCC06270EBC}"/>
              </a:ext>
            </a:extLst>
          </p:cNvPr>
          <p:cNvSpPr txBox="1"/>
          <p:nvPr/>
        </p:nvSpPr>
        <p:spPr>
          <a:xfrm>
            <a:off x="4606412" y="4630779"/>
            <a:ext cx="98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6,202</a:t>
            </a:r>
          </a:p>
        </p:txBody>
      </p:sp>
    </p:spTree>
    <p:extLst>
      <p:ext uri="{BB962C8B-B14F-4D97-AF65-F5344CB8AC3E}">
        <p14:creationId xmlns:p14="http://schemas.microsoft.com/office/powerpoint/2010/main" val="36015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82600" y="482600"/>
            <a:ext cx="5373505" cy="4178299"/>
          </a:xfrm>
        </p:spPr>
        <p:txBody>
          <a:bodyPr>
            <a:normAutofit/>
          </a:bodyPr>
          <a:lstStyle/>
          <a:p>
            <a:r>
              <a:rPr lang="en-US" sz="5000" cap="small" dirty="0">
                <a:solidFill>
                  <a:schemeClr val="tx1">
                    <a:alpha val="80000"/>
                  </a:schemeClr>
                </a:solidFill>
              </a:rPr>
              <a:t>Social Explorer</a:t>
            </a:r>
            <a:endParaRPr lang="en-US" sz="5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098" y="363474"/>
            <a:ext cx="5590153" cy="4410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742572" y="733425"/>
            <a:ext cx="4904668" cy="2495800"/>
          </a:xfrm>
        </p:spPr>
        <p:txBody>
          <a:bodyPr anchor="b">
            <a:normAutofit/>
          </a:bodyPr>
          <a:lstStyle/>
          <a:p>
            <a:r>
              <a:rPr lang="en-US" sz="4100" cap="small"/>
              <a:t>Social Explorer</a:t>
            </a:r>
            <a:endParaRPr lang="en-US" sz="41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9010" y="3357492"/>
            <a:ext cx="402823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363474"/>
            <a:ext cx="2688168" cy="441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B2CC3-DB1A-3CF5-AC84-01439189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" y="0"/>
            <a:ext cx="9134358" cy="53429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F3F8C12-E0E4-35AD-8294-D7395030AD56}"/>
              </a:ext>
            </a:extLst>
          </p:cNvPr>
          <p:cNvSpPr/>
          <p:nvPr/>
        </p:nvSpPr>
        <p:spPr>
          <a:xfrm>
            <a:off x="2772697" y="3097164"/>
            <a:ext cx="1482298" cy="64315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Connecting from off campus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DF64E2-21FF-4353-9539-E62C20AE0912}"/>
              </a:ext>
            </a:extLst>
          </p:cNvPr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You have to configure your web browser for proxy access to allow it to verify your UCLA 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hlinkClick r:id="rId2"/>
              </a:rPr>
              <a:t>https://www.library.ucla.edu/computers-computing-services/connect-campus</a:t>
            </a:r>
            <a:r>
              <a:rPr lang="en-US" sz="22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hlinkClick r:id="rId3"/>
              </a:rPr>
              <a:t>https://www.it.ucla.edu/it-support-center/services/proxy-server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hlinkClick r:id="rId4"/>
              </a:rPr>
              <a:t>https://it.ucla.edu/it-support-center/services/virtual-private-network-vpn-clients</a:t>
            </a:r>
            <a:r>
              <a:rPr lang="en-US" sz="2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You are going to copy/paste into browser settings: 	        </a:t>
            </a:r>
            <a:r>
              <a:rPr lang="en-US" sz="2200" dirty="0">
                <a:hlinkClick r:id="rId5"/>
              </a:rPr>
              <a:t>http://proxy.ucla.edu/cgi/proxy</a:t>
            </a:r>
            <a:r>
              <a:rPr lang="en-US" sz="22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0A561D-36E2-45F6-BB79-C1686EC3FC57}"/>
              </a:ext>
            </a:extLst>
          </p:cNvPr>
          <p:cNvSpPr/>
          <p:nvPr/>
        </p:nvSpPr>
        <p:spPr>
          <a:xfrm>
            <a:off x="196927" y="4469011"/>
            <a:ext cx="672945" cy="333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862</Words>
  <Application>Microsoft Office PowerPoint</Application>
  <PresentationFormat>On-screen Show (16:9)</PresentationFormat>
  <Paragraphs>119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Tw Cen MT</vt:lpstr>
      <vt:lpstr>Tw Cen MT Condensed</vt:lpstr>
      <vt:lpstr>Wingdings</vt:lpstr>
      <vt:lpstr>Wingdings 2</vt:lpstr>
      <vt:lpstr>Wingdings 3</vt:lpstr>
      <vt:lpstr>Integral</vt:lpstr>
      <vt:lpstr>Voting Rights Policy &amp; The Law</vt:lpstr>
      <vt:lpstr>Today’s overview</vt:lpstr>
      <vt:lpstr>Arlington Heights REview</vt:lpstr>
      <vt:lpstr>Arlington Heights review</vt:lpstr>
      <vt:lpstr>Equal Protection – 14th Amendment</vt:lpstr>
      <vt:lpstr>Equal Protection – 14th Amendment</vt:lpstr>
      <vt:lpstr>Social Explorer</vt:lpstr>
      <vt:lpstr>Social Explorer</vt:lpstr>
      <vt:lpstr>Connecting from off campus</vt:lpstr>
      <vt:lpstr>Using Social Explorer</vt:lpstr>
      <vt:lpstr>Using Social Explorer</vt:lpstr>
      <vt:lpstr>Using Social Explorer</vt:lpstr>
      <vt:lpstr>Using Social Explorer</vt:lpstr>
      <vt:lpstr>Example of Santa Clara/San Jose</vt:lpstr>
      <vt:lpstr>Example of Santa Clara/San Jose</vt:lpstr>
      <vt:lpstr>Using Social Explorer</vt:lpstr>
      <vt:lpstr>For next week:</vt:lpstr>
      <vt:lpstr>Voting Rights Policy &amp; The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2012-09-13T16:58:30Z</dcterms:created>
  <dcterms:modified xsi:type="dcterms:W3CDTF">2023-10-19T21:56:21Z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