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1"/>
  </p:sldMasterIdLst>
  <p:notesMasterIdLst>
    <p:notesMasterId r:id="rId22"/>
  </p:notesMasterIdLst>
  <p:sldIdLst>
    <p:sldId id="670" r:id="rId2"/>
    <p:sldId id="550" r:id="rId3"/>
    <p:sldId id="657" r:id="rId4"/>
    <p:sldId id="551" r:id="rId5"/>
    <p:sldId id="658" r:id="rId6"/>
    <p:sldId id="668" r:id="rId7"/>
    <p:sldId id="650" r:id="rId8"/>
    <p:sldId id="665" r:id="rId9"/>
    <p:sldId id="663" r:id="rId10"/>
    <p:sldId id="667" r:id="rId11"/>
    <p:sldId id="673" r:id="rId12"/>
    <p:sldId id="674" r:id="rId13"/>
    <p:sldId id="659" r:id="rId14"/>
    <p:sldId id="675" r:id="rId15"/>
    <p:sldId id="676" r:id="rId16"/>
    <p:sldId id="677" r:id="rId17"/>
    <p:sldId id="669" r:id="rId18"/>
    <p:sldId id="660" r:id="rId19"/>
    <p:sldId id="653" r:id="rId20"/>
    <p:sldId id="672" r:id="rId2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FF00"/>
    <a:srgbClr val="008000"/>
    <a:srgbClr val="006C00"/>
    <a:srgbClr val="008A00"/>
    <a:srgbClr val="FF9900"/>
    <a:srgbClr val="2CF43F"/>
    <a:srgbClr val="59BC42"/>
    <a:srgbClr val="E02029"/>
    <a:srgbClr val="AFA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9" autoAdjust="0"/>
    <p:restoredTop sz="97491" autoAdjust="0"/>
  </p:normalViewPr>
  <p:slideViewPr>
    <p:cSldViewPr snapToGrid="0">
      <p:cViewPr>
        <p:scale>
          <a:sx n="108" d="100"/>
          <a:sy n="108" d="100"/>
        </p:scale>
        <p:origin x="84" y="54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  <a:extLst/>
          </a:lstStyle>
          <a:p>
            <a:fld id="{A8ADFD5B-A66C-449C-B6E8-FB716D07777D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6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fld id="{BF2FF904-7A5D-4CD6-BB81-515439E94220}" type="datetime1">
              <a:rPr lang="en-US" smtClean="0">
                <a:solidFill>
                  <a:srgbClr val="FFFFFF"/>
                </a:solidFill>
              </a:rPr>
              <a:pPr algn="ctr"/>
              <a:t>10/5/2023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1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023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384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533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BC81-2B49-4047-842E-D39C8B577613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850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507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BB85-2996-4EBB-82AA-8B44C3C5F7C0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3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3EF2-F2E4-4102-AB7B-CC575B151EA1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0719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C90A-B2A7-48E3-B4AA-0DB348CA23BA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0EFD78-F897-45FC-9BA2-AF2AE2787F2F}" type="datetime1">
              <a:rPr lang="en-US" smtClean="0"/>
              <a:pPr/>
              <a:t>10/5/2023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9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dgecity.org/54/City-Commission" TargetMode="External"/><Relationship Id="rId2" Type="http://schemas.openxmlformats.org/officeDocument/2006/relationships/hyperlink" Target="https://www.census.gov/quickfacts/dodgecitycitykans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dcounty.net/DocumentCenter/View/22659/Official-Results-11-8-22-Election" TargetMode="External"/><Relationship Id="rId5" Type="http://schemas.openxmlformats.org/officeDocument/2006/relationships/hyperlink" Target="https://www.newyorker.com/magazine/2010/05/10/incident-in-dodge-city" TargetMode="External"/><Relationship Id="rId4" Type="http://schemas.openxmlformats.org/officeDocument/2006/relationships/hyperlink" Target="http://www.hppr.org/hppr-news/2021-11-22/even-in-the-most-hispanic-cities-in-kansas-getting-elected-as-a-latina-is-an-uphill-batt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133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5515840" y="480060"/>
            <a:ext cx="3156492" cy="2276142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cap="small" dirty="0">
                <a:solidFill>
                  <a:srgbClr val="FFFFFF"/>
                </a:solidFill>
              </a:rPr>
              <a:t>Voting Rights Policy &amp; The Law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519324" y="2887154"/>
            <a:ext cx="3153009" cy="1769563"/>
          </a:xfrm>
        </p:spPr>
        <p:txBody>
          <a:bodyPr anchor="t">
            <a:normAutofit/>
          </a:bodyPr>
          <a:lstStyle/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Matt Barreto &amp; Chad Dunn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October 5, 2023</a:t>
            </a:r>
          </a:p>
          <a:p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626A3F-8C1A-4AAF-8DE5-98DE3728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4815"/>
            <a:ext cx="4094602" cy="4094602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0142" y="2823985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2D498-196A-F649-6F24-17C24D32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5" y="446550"/>
            <a:ext cx="7743457" cy="471461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2646" y="125239"/>
            <a:ext cx="489832" cy="2504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E75C-11EF-4067-973C-E1C01A4D5672}"/>
              </a:ext>
            </a:extLst>
          </p:cNvPr>
          <p:cNvSpPr txBox="1"/>
          <p:nvPr/>
        </p:nvSpPr>
        <p:spPr>
          <a:xfrm>
            <a:off x="1109163" y="96592"/>
            <a:ext cx="626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http://www.socialexplorer.com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0F1BDB-E9AA-45A4-BC0C-15CFCF18A912}"/>
              </a:ext>
            </a:extLst>
          </p:cNvPr>
          <p:cNvSpPr/>
          <p:nvPr/>
        </p:nvSpPr>
        <p:spPr>
          <a:xfrm>
            <a:off x="1111750" y="96592"/>
            <a:ext cx="6127608" cy="324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9E1438-36CC-9D48-D5C0-09DEDFF694F5}"/>
              </a:ext>
            </a:extLst>
          </p:cNvPr>
          <p:cNvSpPr/>
          <p:nvPr/>
        </p:nvSpPr>
        <p:spPr>
          <a:xfrm>
            <a:off x="1364974" y="1347304"/>
            <a:ext cx="927652" cy="2694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4">
            <a:extLst>
              <a:ext uri="{FF2B5EF4-FFF2-40B4-BE49-F238E27FC236}">
                <a16:creationId xmlns:a16="http://schemas.microsoft.com/office/drawing/2014/main" id="{09CE9262-95E6-09B8-9C8C-0BACB64403E1}"/>
              </a:ext>
            </a:extLst>
          </p:cNvPr>
          <p:cNvSpPr/>
          <p:nvPr/>
        </p:nvSpPr>
        <p:spPr>
          <a:xfrm>
            <a:off x="562646" y="1366526"/>
            <a:ext cx="489832" cy="2504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89A48-A221-0E5B-0845-08B51DD5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87" y="0"/>
            <a:ext cx="7983825" cy="5143500"/>
          </a:xfrm>
          <a:prstGeom prst="rect">
            <a:avLst/>
          </a:prstGeom>
        </p:spPr>
      </p:pic>
      <p:sp>
        <p:nvSpPr>
          <p:cNvPr id="3" name="Right Arrow 4">
            <a:extLst>
              <a:ext uri="{FF2B5EF4-FFF2-40B4-BE49-F238E27FC236}">
                <a16:creationId xmlns:a16="http://schemas.microsoft.com/office/drawing/2014/main" id="{64281C58-7BE9-22A4-9E86-B3E3BB7D8E3B}"/>
              </a:ext>
            </a:extLst>
          </p:cNvPr>
          <p:cNvSpPr/>
          <p:nvPr/>
        </p:nvSpPr>
        <p:spPr>
          <a:xfrm>
            <a:off x="251055" y="1772050"/>
            <a:ext cx="489832" cy="2504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EB678-E8B9-34BF-237C-3A694AEE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7" y="0"/>
            <a:ext cx="8930046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1BDD4E3-3922-B940-A0AA-B45FE56D3A0E}"/>
              </a:ext>
            </a:extLst>
          </p:cNvPr>
          <p:cNvSpPr/>
          <p:nvPr/>
        </p:nvSpPr>
        <p:spPr>
          <a:xfrm>
            <a:off x="6504858" y="3070084"/>
            <a:ext cx="925194" cy="29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64281C58-7BE9-22A4-9E86-B3E3BB7D8E3B}"/>
              </a:ext>
            </a:extLst>
          </p:cNvPr>
          <p:cNvSpPr/>
          <p:nvPr/>
        </p:nvSpPr>
        <p:spPr>
          <a:xfrm>
            <a:off x="6107472" y="3138259"/>
            <a:ext cx="397386" cy="193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explorer – census tables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Start by selecting your geography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Census calls cities “Place”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Select 160 ….. Place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Select Kansas in State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Scroll down to select Dodge city – then click ADD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Click Proceed to Tables &gt;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209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explorer – census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8E6BA-C9A7-9CCD-6E19-7A054EED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7" y="0"/>
            <a:ext cx="8561086" cy="5143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A52A76-344F-97A2-3BF0-D03E8E3B7D13}"/>
              </a:ext>
            </a:extLst>
          </p:cNvPr>
          <p:cNvSpPr/>
          <p:nvPr/>
        </p:nvSpPr>
        <p:spPr>
          <a:xfrm>
            <a:off x="2127223" y="1329636"/>
            <a:ext cx="1438380" cy="419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023A7F92-6834-8C45-CA7E-CE6A7DEFA9EC}"/>
              </a:ext>
            </a:extLst>
          </p:cNvPr>
          <p:cNvSpPr/>
          <p:nvPr/>
        </p:nvSpPr>
        <p:spPr>
          <a:xfrm rot="1597161">
            <a:off x="1758845" y="1267211"/>
            <a:ext cx="397386" cy="193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3258D2-048F-07CA-E6EE-483EB11F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87" y="2571750"/>
            <a:ext cx="6641516" cy="2347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explorer – census tables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901989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en-US" dirty="0"/>
              <a:t>Getting Citizen Voting Age Population (CVAP)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 the “Search for:” box type in citizen and click </a:t>
            </a:r>
            <a:r>
              <a:rPr lang="en-US" u="sng" dirty="0"/>
              <a:t>Search</a:t>
            </a:r>
          </a:p>
          <a:p>
            <a:pPr lvl="2">
              <a:spcBef>
                <a:spcPts val="0"/>
              </a:spcBef>
            </a:pPr>
            <a:r>
              <a:rPr lang="en-US" dirty="0"/>
              <a:t>Select </a:t>
            </a:r>
            <a:r>
              <a:rPr lang="en-US" b="1" dirty="0">
                <a:highlight>
                  <a:srgbClr val="FFFF00"/>
                </a:highlight>
              </a:rPr>
              <a:t>3 types</a:t>
            </a:r>
            <a:r>
              <a:rPr lang="en-US" dirty="0"/>
              <a:t> of Sex by Age by Nativity and Citizenship Status and then click “Add” and “Show Results”</a:t>
            </a:r>
            <a:endParaRPr lang="en-US" sz="1500" i="1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2CFD3D7-69BD-71D2-311B-6701108D3BD9}"/>
              </a:ext>
            </a:extLst>
          </p:cNvPr>
          <p:cNvSpPr/>
          <p:nvPr/>
        </p:nvSpPr>
        <p:spPr>
          <a:xfrm>
            <a:off x="1087994" y="3241133"/>
            <a:ext cx="397386" cy="193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FDFFA8B4-C56E-01F3-D1C9-2F12EE0DEFE1}"/>
              </a:ext>
            </a:extLst>
          </p:cNvPr>
          <p:cNvSpPr/>
          <p:nvPr/>
        </p:nvSpPr>
        <p:spPr>
          <a:xfrm>
            <a:off x="1101245" y="4286722"/>
            <a:ext cx="397386" cy="193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4">
            <a:extLst>
              <a:ext uri="{FF2B5EF4-FFF2-40B4-BE49-F238E27FC236}">
                <a16:creationId xmlns:a16="http://schemas.microsoft.com/office/drawing/2014/main" id="{AECAC1D2-0A3F-7394-6360-8C6F53815587}"/>
              </a:ext>
            </a:extLst>
          </p:cNvPr>
          <p:cNvSpPr/>
          <p:nvPr/>
        </p:nvSpPr>
        <p:spPr>
          <a:xfrm>
            <a:off x="1101245" y="4443493"/>
            <a:ext cx="397386" cy="19347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0556E-8975-109A-C494-FA97E2739928}"/>
              </a:ext>
            </a:extLst>
          </p:cNvPr>
          <p:cNvCxnSpPr/>
          <p:nvPr/>
        </p:nvCxnSpPr>
        <p:spPr>
          <a:xfrm>
            <a:off x="1948071" y="3381604"/>
            <a:ext cx="22307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C7216E-8190-71A6-9057-3E1CC9833106}"/>
              </a:ext>
            </a:extLst>
          </p:cNvPr>
          <p:cNvCxnSpPr>
            <a:cxnSpLocks/>
          </p:cNvCxnSpPr>
          <p:nvPr/>
        </p:nvCxnSpPr>
        <p:spPr>
          <a:xfrm>
            <a:off x="4203153" y="4448409"/>
            <a:ext cx="1694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EF22C-B083-1818-4B36-9E09C6E939C5}"/>
              </a:ext>
            </a:extLst>
          </p:cNvPr>
          <p:cNvCxnSpPr>
            <a:cxnSpLocks/>
          </p:cNvCxnSpPr>
          <p:nvPr/>
        </p:nvCxnSpPr>
        <p:spPr>
          <a:xfrm>
            <a:off x="4187702" y="4574307"/>
            <a:ext cx="883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explorer – census tables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You need the TOTAL CVAP first which becomes your new denominator for the entire jurisdiction</a:t>
            </a:r>
            <a:endParaRPr lang="en-US" sz="3200" i="1" dirty="0"/>
          </a:p>
          <a:p>
            <a:r>
              <a:rPr lang="en-US" dirty="0"/>
              <a:t>Next you need the total Latino CVAP (enumerator)</a:t>
            </a:r>
          </a:p>
          <a:p>
            <a:r>
              <a:rPr lang="en-US" dirty="0"/>
              <a:t>Next you need the total White, non-Hispanic CVAP (also enumerator)</a:t>
            </a:r>
          </a:p>
          <a:p>
            <a:r>
              <a:rPr lang="en-US" dirty="0"/>
              <a:t>Calculate what percent of the total CVAP is Latino and what percent is White</a:t>
            </a:r>
          </a:p>
          <a:p>
            <a:endParaRPr lang="en-US" dirty="0"/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6681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D1148-77B9-4312-9E86-86096C17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70" y="1478791"/>
            <a:ext cx="5000858" cy="3664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Reviewing election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929625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Most elections are run by County government</a:t>
            </a:r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6B72A100-DD39-4287-BED8-83680BBBC880}"/>
              </a:ext>
            </a:extLst>
          </p:cNvPr>
          <p:cNvSpPr/>
          <p:nvPr/>
        </p:nvSpPr>
        <p:spPr>
          <a:xfrm>
            <a:off x="2376409" y="3004695"/>
            <a:ext cx="489832" cy="25048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D5AFB-0793-4EA5-A157-C80B67FF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57"/>
            <a:ext cx="9144000" cy="482298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1166882" y="3325410"/>
            <a:ext cx="384692" cy="18048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322BC845-7C1B-4837-B9CE-F6F1FD0B2C3E}"/>
              </a:ext>
            </a:extLst>
          </p:cNvPr>
          <p:cNvSpPr/>
          <p:nvPr/>
        </p:nvSpPr>
        <p:spPr>
          <a:xfrm rot="995713">
            <a:off x="201157" y="3093612"/>
            <a:ext cx="489832" cy="25048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Assignments for next week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Start to provide detail on 2 jurisdictions</a:t>
            </a:r>
          </a:p>
          <a:p>
            <a:pPr lvl="1"/>
            <a:r>
              <a:rPr lang="en-US" dirty="0"/>
              <a:t>Start with Total Pop by Race</a:t>
            </a:r>
          </a:p>
          <a:p>
            <a:pPr lvl="1"/>
            <a:r>
              <a:rPr lang="en-US" dirty="0"/>
              <a:t>Include CVAP detail – Citizen Voting Age Population</a:t>
            </a:r>
          </a:p>
          <a:p>
            <a:pPr lvl="1"/>
            <a:r>
              <a:rPr lang="en-US" dirty="0"/>
              <a:t>List of incumbents, list of past challengers</a:t>
            </a:r>
          </a:p>
          <a:p>
            <a:pPr lvl="1"/>
            <a:r>
              <a:rPr lang="en-US" dirty="0"/>
              <a:t>Add election detail</a:t>
            </a:r>
          </a:p>
          <a:p>
            <a:pPr lvl="1"/>
            <a:r>
              <a:rPr lang="en-US" dirty="0"/>
              <a:t>Add additional factors to your jurisdiction</a:t>
            </a:r>
          </a:p>
          <a:p>
            <a:r>
              <a:rPr lang="en-US" dirty="0"/>
              <a:t>Read </a:t>
            </a:r>
            <a:r>
              <a:rPr lang="en-US" i="1" dirty="0"/>
              <a:t>Arlington Heights v. Metropolitan Housing Authority</a:t>
            </a:r>
            <a:r>
              <a:rPr lang="en-US" dirty="0"/>
              <a:t> decision for next week</a:t>
            </a:r>
          </a:p>
        </p:txBody>
      </p:sp>
    </p:spTree>
    <p:extLst>
      <p:ext uri="{BB962C8B-B14F-4D97-AF65-F5344CB8AC3E}">
        <p14:creationId xmlns:p14="http://schemas.microsoft.com/office/powerpoint/2010/main" val="4434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Overview of Today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104900"/>
            <a:ext cx="8310349" cy="4038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Discuss the jurisdictions you are going to find, review and assess potential problem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1975 &amp; 1982 amendments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standards in </a:t>
            </a:r>
            <a:r>
              <a:rPr lang="en-US" i="1" dirty="0"/>
              <a:t>Mobile v. Bolden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standards in </a:t>
            </a:r>
            <a:r>
              <a:rPr lang="en-US" i="1" dirty="0" err="1"/>
              <a:t>Gingles</a:t>
            </a:r>
            <a:r>
              <a:rPr lang="en-US" i="1" dirty="0"/>
              <a:t> v. Thornburg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Walk through data.census.gov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Walk through reviewing election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Updates on VRP active projects</a:t>
            </a:r>
          </a:p>
        </p:txBody>
      </p:sp>
    </p:spTree>
    <p:extLst>
      <p:ext uri="{BB962C8B-B14F-4D97-AF65-F5344CB8AC3E}">
        <p14:creationId xmlns:p14="http://schemas.microsoft.com/office/powerpoint/2010/main" val="28923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723591" y="603249"/>
            <a:ext cx="2543925" cy="3937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spc="1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74F73-F896-437B-8A55-0B10DA2C837B}"/>
              </a:ext>
            </a:extLst>
          </p:cNvPr>
          <p:cNvSpPr txBox="1"/>
          <p:nvPr/>
        </p:nvSpPr>
        <p:spPr>
          <a:xfrm>
            <a:off x="3713286" y="603249"/>
            <a:ext cx="4729502" cy="393700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Prof. Barreto: </a:t>
            </a:r>
            <a:r>
              <a:rPr lang="en-US" sz="3200" u="sng" dirty="0"/>
              <a:t>matt@uclavrp.org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Prof. Dunn: </a:t>
            </a:r>
            <a:r>
              <a:rPr lang="en-US" sz="3200" u="sng" dirty="0"/>
              <a:t>chad@uclavrp.org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6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Jurisdictions of interest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Example of jurisdiction research</a:t>
            </a:r>
          </a:p>
          <a:p>
            <a:pPr lvl="1"/>
            <a:r>
              <a:rPr lang="en-US" dirty="0"/>
              <a:t>Dodge City, KS</a:t>
            </a:r>
          </a:p>
          <a:p>
            <a:pPr lvl="2"/>
            <a:r>
              <a:rPr lang="en-US" sz="1700" dirty="0">
                <a:hlinkClick r:id="rId2"/>
              </a:rPr>
              <a:t>https://www.census.gov/quickfacts/dodgecitycitykansas</a:t>
            </a:r>
            <a:endParaRPr lang="en-US" sz="1700" dirty="0"/>
          </a:p>
          <a:p>
            <a:pPr lvl="2"/>
            <a:r>
              <a:rPr lang="en-US" sz="1700" dirty="0">
                <a:hlinkClick r:id="rId3"/>
              </a:rPr>
              <a:t>https://www.socialexplorer.com/1ddde14bd7/view</a:t>
            </a:r>
          </a:p>
          <a:p>
            <a:pPr lvl="2"/>
            <a:r>
              <a:rPr lang="en-US" sz="1700" dirty="0">
                <a:hlinkClick r:id="rId3"/>
              </a:rPr>
              <a:t>https://www.dodgecity.org/54/City-Commission</a:t>
            </a:r>
            <a:endParaRPr lang="en-US" sz="1700" dirty="0"/>
          </a:p>
          <a:p>
            <a:pPr lvl="3"/>
            <a:r>
              <a:rPr lang="en-US" sz="1400" dirty="0">
                <a:hlinkClick r:id="rId4"/>
              </a:rPr>
              <a:t>www.hppr.org/hppr-news/2021-11-22/even-in-the-most-hispanic-cities-in-kansas-getting-elected-as-a-latina-is-an-uphill-battle</a:t>
            </a:r>
            <a:r>
              <a:rPr lang="en-US" sz="1400" dirty="0"/>
              <a:t> </a:t>
            </a:r>
          </a:p>
          <a:p>
            <a:pPr lvl="3"/>
            <a:r>
              <a:rPr lang="en-US" sz="1400" dirty="0">
                <a:hlinkClick r:id="rId5"/>
              </a:rPr>
              <a:t>https://www.newyorker.com/magazine/2010/05/10/incident-in-dodge-city</a:t>
            </a:r>
            <a:r>
              <a:rPr lang="en-US" sz="1400" dirty="0"/>
              <a:t> </a:t>
            </a:r>
          </a:p>
          <a:p>
            <a:pPr lvl="3"/>
            <a:r>
              <a:rPr lang="en-US" sz="1400" dirty="0">
                <a:hlinkClick r:id="rId6"/>
              </a:rPr>
              <a:t>http://www.fordcounty.net/DocumentCenter/View/22659/Official-Results-11-8-22-Election</a:t>
            </a:r>
            <a:endParaRPr lang="en-US" sz="1400" dirty="0"/>
          </a:p>
          <a:p>
            <a:pPr marL="1143000" lvl="3" indent="0">
              <a:buNone/>
            </a:pP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393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1975 Amendments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President Ford had supported extending the VRA for 7 years to avoid the 1981 redistricting</a:t>
            </a:r>
          </a:p>
          <a:p>
            <a:r>
              <a:rPr lang="en-US" dirty="0"/>
              <a:t>Expanded the coverage formula to bring more jurisdictions into coverage</a:t>
            </a:r>
          </a:p>
          <a:p>
            <a:r>
              <a:rPr lang="en-US" dirty="0"/>
              <a:t>Amended the definition of “test or device” to include English-only election materials, led by Congresswoman Barbara Jordan (D-TX)</a:t>
            </a:r>
          </a:p>
        </p:txBody>
      </p:sp>
    </p:spTree>
    <p:extLst>
      <p:ext uri="{BB962C8B-B14F-4D97-AF65-F5344CB8AC3E}">
        <p14:creationId xmlns:p14="http://schemas.microsoft.com/office/powerpoint/2010/main" val="28734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1982 Amendments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Some consideration to a nationwide preclearance requirement instead of the coverage formula, but they kept the old formula</a:t>
            </a:r>
          </a:p>
          <a:p>
            <a:r>
              <a:rPr lang="en-US" i="1" dirty="0"/>
              <a:t>Mobile v. Bolden</a:t>
            </a:r>
            <a:r>
              <a:rPr lang="en-US" dirty="0"/>
              <a:t> (1980) held that it was only a violation if laws maintained discriminatory </a:t>
            </a:r>
            <a:r>
              <a:rPr lang="en-US" u="sng" dirty="0"/>
              <a:t>purpose</a:t>
            </a:r>
          </a:p>
          <a:p>
            <a:r>
              <a:rPr lang="en-US" dirty="0"/>
              <a:t>Senate added a new interpretation of Section to </a:t>
            </a:r>
            <a:r>
              <a:rPr lang="en-US" dirty="0" err="1"/>
              <a:t>to</a:t>
            </a:r>
            <a:r>
              <a:rPr lang="en-US" dirty="0"/>
              <a:t> allow for examination of the </a:t>
            </a:r>
            <a:r>
              <a:rPr lang="en-US" u="sng" dirty="0"/>
              <a:t>effects</a:t>
            </a:r>
            <a:r>
              <a:rPr lang="en-US" dirty="0"/>
              <a:t> of the law</a:t>
            </a:r>
          </a:p>
        </p:txBody>
      </p:sp>
    </p:spTree>
    <p:extLst>
      <p:ext uri="{BB962C8B-B14F-4D97-AF65-F5344CB8AC3E}">
        <p14:creationId xmlns:p14="http://schemas.microsoft.com/office/powerpoint/2010/main" val="28403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Mobile v. Bolden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At-large election to city commission diluted African American vote</a:t>
            </a:r>
          </a:p>
          <a:p>
            <a:r>
              <a:rPr lang="en-US" dirty="0"/>
              <a:t>SCOTUS held that disproportionate </a:t>
            </a:r>
            <a:r>
              <a:rPr lang="en-US" u="sng" dirty="0"/>
              <a:t>effects alone</a:t>
            </a:r>
            <a:r>
              <a:rPr lang="en-US" dirty="0"/>
              <a:t>, absent </a:t>
            </a:r>
            <a:r>
              <a:rPr lang="en-US" u="sng" dirty="0"/>
              <a:t>purposeful discrimination</a:t>
            </a:r>
            <a:r>
              <a:rPr lang="en-US" dirty="0"/>
              <a:t>, are insufficient to establish racial discrimination in voting</a:t>
            </a:r>
          </a:p>
          <a:p>
            <a:pPr lvl="1"/>
            <a:r>
              <a:rPr lang="en-US" dirty="0"/>
              <a:t>Blacks could register and vote “without hindrance”</a:t>
            </a:r>
          </a:p>
          <a:p>
            <a:pPr lvl="1"/>
            <a:r>
              <a:rPr lang="en-US" dirty="0"/>
              <a:t>“action by a State that is racially neutral on its face violates the 15th Amendment only if motivated by a discriminatory purpose”</a:t>
            </a:r>
          </a:p>
        </p:txBody>
      </p:sp>
    </p:spTree>
    <p:extLst>
      <p:ext uri="{BB962C8B-B14F-4D97-AF65-F5344CB8AC3E}">
        <p14:creationId xmlns:p14="http://schemas.microsoft.com/office/powerpoint/2010/main" val="3183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Thornburg v. </a:t>
            </a:r>
            <a:r>
              <a:rPr lang="en-US" dirty="0" err="1">
                <a:solidFill>
                  <a:schemeClr val="tx1"/>
                </a:solidFill>
              </a:rPr>
              <a:t>Gingles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Liability can be established premised upon discriminatory impact or discriminatory intent.</a:t>
            </a:r>
          </a:p>
          <a:p>
            <a:r>
              <a:rPr lang="en-US" i="1" dirty="0" err="1"/>
              <a:t>Gingles</a:t>
            </a:r>
            <a:r>
              <a:rPr lang="en-US" dirty="0"/>
              <a:t> Preconditions — </a:t>
            </a:r>
            <a:r>
              <a:rPr lang="en-US" i="1" dirty="0"/>
              <a:t>Thornburg v. </a:t>
            </a:r>
            <a:r>
              <a:rPr lang="en-US" i="1" dirty="0" err="1"/>
              <a:t>Gingles</a:t>
            </a:r>
            <a:r>
              <a:rPr lang="en-US" dirty="0"/>
              <a:t>, 478 U.S. 30 (1986)</a:t>
            </a:r>
          </a:p>
          <a:p>
            <a:pPr marL="514350" indent="-514350">
              <a:buAutoNum type="arabicPeriod"/>
            </a:pPr>
            <a:r>
              <a:rPr lang="en-US" dirty="0"/>
              <a:t>Is the minority group sufficiently large and geographically compact to constitute a majority in a single-member district?</a:t>
            </a:r>
          </a:p>
          <a:p>
            <a:pPr marL="514350" indent="-514350">
              <a:buAutoNum type="arabicPeriod"/>
            </a:pPr>
            <a:r>
              <a:rPr lang="en-US" dirty="0"/>
              <a:t>Is the minority group politically cohesive?</a:t>
            </a:r>
          </a:p>
          <a:p>
            <a:pPr marL="514350" indent="-514350">
              <a:buAutoNum type="arabicPeriod"/>
            </a:pPr>
            <a:r>
              <a:rPr lang="en-US" dirty="0"/>
              <a:t>Does the white majority vote sufficiently as a bloc to enable it-in the absence of special circumstances-usually to defeat the minorities preferred candidate?</a:t>
            </a:r>
          </a:p>
          <a:p>
            <a:pPr marL="514350" indent="-514350">
              <a:buAutoNum type="arabicPeriod"/>
            </a:pPr>
            <a:r>
              <a:rPr lang="en-US" dirty="0"/>
              <a:t>Lack of proportionality? — </a:t>
            </a:r>
            <a:r>
              <a:rPr lang="en-US" i="1" dirty="0"/>
              <a:t>Johnson v. </a:t>
            </a:r>
            <a:r>
              <a:rPr lang="en-US" i="1" dirty="0" err="1"/>
              <a:t>DeGrandy</a:t>
            </a:r>
            <a:r>
              <a:rPr lang="en-US" dirty="0"/>
              <a:t>, 512 U.S. 997 (1994)</a:t>
            </a:r>
          </a:p>
        </p:txBody>
      </p:sp>
    </p:spTree>
    <p:extLst>
      <p:ext uri="{BB962C8B-B14F-4D97-AF65-F5344CB8AC3E}">
        <p14:creationId xmlns:p14="http://schemas.microsoft.com/office/powerpoint/2010/main" val="22880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9144000" cy="5111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Thornburg v. </a:t>
            </a:r>
            <a:r>
              <a:rPr lang="en-US" dirty="0" err="1">
                <a:solidFill>
                  <a:schemeClr val="tx1"/>
                </a:solidFill>
              </a:rPr>
              <a:t>Gingles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00007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0" y="700007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47750"/>
            <a:ext cx="8382000" cy="4038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b="1" dirty="0"/>
              <a:t>Totality of the Circumstances factors to consider: (1982 Senate Report) </a:t>
            </a:r>
            <a:r>
              <a:rPr lang="en-US" b="1" i="1" dirty="0" err="1"/>
              <a:t>Gingles</a:t>
            </a:r>
            <a:r>
              <a:rPr lang="en-US" b="1" dirty="0"/>
              <a:t>, 478 U.S. 30, 36-38 (citing Senate Report 97-417)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extent of any history of official discrimination with respect to the minorities&amp;#39; right to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extent to which potentially discriminatory voting practices or procedures, like majority voting requirements or anti-single shot provisions, have been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there is a candidate-slating process, whether minority candidates have been denied access to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extent to any discrimination against minorities in education or other areas, which might hinder effective participation in the political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Whether political campaigns have been characterized by racial appeals.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extent to which minority group members have been elected to public office.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Whether there is a lack of responsiveness on the part of elected officials to the minority groups particularized needs.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Whether the policy of supporting the use of voting policy or practice is tenuous</a:t>
            </a:r>
          </a:p>
        </p:txBody>
      </p:sp>
    </p:spTree>
    <p:extLst>
      <p:ext uri="{BB962C8B-B14F-4D97-AF65-F5344CB8AC3E}">
        <p14:creationId xmlns:p14="http://schemas.microsoft.com/office/powerpoint/2010/main" val="27128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363474"/>
            <a:ext cx="8433027" cy="4410687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3274017" y="604773"/>
            <a:ext cx="5265560" cy="3922223"/>
          </a:xfrm>
        </p:spPr>
        <p:txBody>
          <a:bodyPr>
            <a:normAutofit/>
          </a:bodyPr>
          <a:lstStyle/>
          <a:p>
            <a:pPr algn="l"/>
            <a:r>
              <a:rPr lang="en-US" sz="5000" cap="small" dirty="0"/>
              <a:t>Exploring Census Data</a:t>
            </a:r>
            <a:br>
              <a:rPr lang="en-US" sz="5000" cap="small" dirty="0"/>
            </a:br>
            <a:r>
              <a:rPr lang="en-US" sz="5000" cap="small" dirty="0"/>
              <a:t>	</a:t>
            </a:r>
            <a:r>
              <a:rPr lang="en-US" sz="4000" cap="small" dirty="0"/>
              <a:t>with social explorer</a:t>
            </a:r>
            <a:endParaRPr lang="en-US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856</Words>
  <Application>Microsoft Office PowerPoint</Application>
  <PresentationFormat>On-screen Show (16:9)</PresentationFormat>
  <Paragraphs>88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Tw Cen MT</vt:lpstr>
      <vt:lpstr>Tw Cen MT Condensed</vt:lpstr>
      <vt:lpstr>Wingdings</vt:lpstr>
      <vt:lpstr>Wingdings 2</vt:lpstr>
      <vt:lpstr>Wingdings 3</vt:lpstr>
      <vt:lpstr>Integral</vt:lpstr>
      <vt:lpstr>Voting Rights Policy &amp; The Law</vt:lpstr>
      <vt:lpstr>Overview of Today</vt:lpstr>
      <vt:lpstr>Jurisdictions of interest</vt:lpstr>
      <vt:lpstr>1975 Amendments</vt:lpstr>
      <vt:lpstr>1982 Amendments</vt:lpstr>
      <vt:lpstr>Mobile v. Bolden</vt:lpstr>
      <vt:lpstr>Thornburg v. Gingles</vt:lpstr>
      <vt:lpstr>Thornburg v. Gingles</vt:lpstr>
      <vt:lpstr>Exploring Census Data  with social explorer</vt:lpstr>
      <vt:lpstr>PowerPoint Presentation</vt:lpstr>
      <vt:lpstr>PowerPoint Presentation</vt:lpstr>
      <vt:lpstr>PowerPoint Presentation</vt:lpstr>
      <vt:lpstr>Social explorer – census tables</vt:lpstr>
      <vt:lpstr>Social explorer – census tables</vt:lpstr>
      <vt:lpstr>Social explorer – census tables</vt:lpstr>
      <vt:lpstr>Social explorer – census tables</vt:lpstr>
      <vt:lpstr>Reviewing election results</vt:lpstr>
      <vt:lpstr>PowerPoint Presentation</vt:lpstr>
      <vt:lpstr>Assignments for next week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2012-09-13T16:58:30Z</dcterms:created>
  <dcterms:modified xsi:type="dcterms:W3CDTF">2023-10-06T14:20:14Z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