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95" r:id="rId1"/>
  </p:sldMasterIdLst>
  <p:notesMasterIdLst>
    <p:notesMasterId r:id="rId21"/>
  </p:notesMasterIdLst>
  <p:sldIdLst>
    <p:sldId id="549" r:id="rId2"/>
    <p:sldId id="550" r:id="rId3"/>
    <p:sldId id="657" r:id="rId4"/>
    <p:sldId id="666" r:id="rId5"/>
    <p:sldId id="551" r:id="rId6"/>
    <p:sldId id="658" r:id="rId7"/>
    <p:sldId id="655" r:id="rId8"/>
    <p:sldId id="667" r:id="rId9"/>
    <p:sldId id="650" r:id="rId10"/>
    <p:sldId id="659" r:id="rId11"/>
    <p:sldId id="660" r:id="rId12"/>
    <p:sldId id="653" r:id="rId13"/>
    <p:sldId id="669" r:id="rId14"/>
    <p:sldId id="670" r:id="rId15"/>
    <p:sldId id="663" r:id="rId16"/>
    <p:sldId id="656" r:id="rId17"/>
    <p:sldId id="665" r:id="rId18"/>
    <p:sldId id="652" r:id="rId19"/>
    <p:sldId id="668" r:id="rId20"/>
  </p:sldIdLst>
  <p:sldSz cx="9144000" cy="5143500" type="screen16x9"/>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93">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C00"/>
    <a:srgbClr val="008A00"/>
    <a:srgbClr val="FF9900"/>
    <a:srgbClr val="2CF43F"/>
    <a:srgbClr val="59BC42"/>
    <a:srgbClr val="E02029"/>
    <a:srgbClr val="AFAD6B"/>
    <a:srgbClr val="B8C89A"/>
    <a:srgbClr val="006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9" autoAdjust="0"/>
    <p:restoredTop sz="97491" autoAdjust="0"/>
  </p:normalViewPr>
  <p:slideViewPr>
    <p:cSldViewPr snapToGrid="0">
      <p:cViewPr varScale="1">
        <p:scale>
          <a:sx n="114" d="100"/>
          <a:sy n="114" d="100"/>
        </p:scale>
        <p:origin x="195" y="51"/>
      </p:cViewPr>
      <p:guideLst>
        <p:guide orient="horz" pos="1593"/>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extLst/>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extLst/>
          </a:lstStyle>
          <a:p>
            <a:fld id="{A8ADFD5B-A66C-449C-B6E8-FB716D07777D}" type="datetimeFigureOut">
              <a:rPr lang="en-US" smtClean="0"/>
              <a:pPr/>
              <a:t>9/28/2023</a:t>
            </a:fld>
            <a:endParaRPr 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extLst/>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extLst/>
          </a:lstStyle>
          <a:p>
            <a:fld id="{CA5D3BF3-D352-46FC-8343-31F56E6730EA}" type="slidenum">
              <a:rPr lang="en-US" smtClean="0"/>
              <a:pPr/>
              <a:t>‹#›</a:t>
            </a:fld>
            <a:endParaRPr lang="en-US" dirty="0"/>
          </a:p>
        </p:txBody>
      </p:sp>
    </p:spTree>
    <p:extLst>
      <p:ext uri="{BB962C8B-B14F-4D97-AF65-F5344CB8AC3E}">
        <p14:creationId xmlns:p14="http://schemas.microsoft.com/office/powerpoint/2010/main" val="146176813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a:t>
            </a:fld>
            <a:endParaRPr lang="en-US"/>
          </a:p>
        </p:txBody>
      </p:sp>
    </p:spTree>
    <p:extLst>
      <p:ext uri="{BB962C8B-B14F-4D97-AF65-F5344CB8AC3E}">
        <p14:creationId xmlns:p14="http://schemas.microsoft.com/office/powerpoint/2010/main" val="80686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15</a:t>
            </a:fld>
            <a:endParaRPr lang="en-US"/>
          </a:p>
        </p:txBody>
      </p:sp>
    </p:spTree>
    <p:extLst>
      <p:ext uri="{BB962C8B-B14F-4D97-AF65-F5344CB8AC3E}">
        <p14:creationId xmlns:p14="http://schemas.microsoft.com/office/powerpoint/2010/main" val="1307531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16</a:t>
            </a:fld>
            <a:endParaRPr lang="en-US" dirty="0"/>
          </a:p>
        </p:txBody>
      </p:sp>
    </p:spTree>
    <p:extLst>
      <p:ext uri="{BB962C8B-B14F-4D97-AF65-F5344CB8AC3E}">
        <p14:creationId xmlns:p14="http://schemas.microsoft.com/office/powerpoint/2010/main" val="4194428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17</a:t>
            </a:fld>
            <a:endParaRPr lang="en-US" dirty="0"/>
          </a:p>
        </p:txBody>
      </p:sp>
    </p:spTree>
    <p:extLst>
      <p:ext uri="{BB962C8B-B14F-4D97-AF65-F5344CB8AC3E}">
        <p14:creationId xmlns:p14="http://schemas.microsoft.com/office/powerpoint/2010/main" val="662325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19</a:t>
            </a:fld>
            <a:endParaRPr lang="en-US"/>
          </a:p>
        </p:txBody>
      </p:sp>
    </p:spTree>
    <p:extLst>
      <p:ext uri="{BB962C8B-B14F-4D97-AF65-F5344CB8AC3E}">
        <p14:creationId xmlns:p14="http://schemas.microsoft.com/office/powerpoint/2010/main" val="2523283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3429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9144000" cy="3429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3720103"/>
            <a:ext cx="5829300" cy="1097280"/>
          </a:xfrm>
        </p:spPr>
        <p:txBody>
          <a:bodyPr anchor="ctr">
            <a:normAutofit/>
          </a:bodyPr>
          <a:lstStyle>
            <a:lvl1pPr algn="r">
              <a:defRPr sz="3750" spc="150" baseline="0"/>
            </a:lvl1pPr>
          </a:lstStyle>
          <a:p>
            <a:r>
              <a:rPr lang="en-US"/>
              <a:t>Click to edit Master title style</a:t>
            </a:r>
            <a:endParaRPr lang="en-US" dirty="0"/>
          </a:p>
        </p:txBody>
      </p:sp>
      <p:sp>
        <p:nvSpPr>
          <p:cNvPr id="3" name="Subtitle 2"/>
          <p:cNvSpPr>
            <a:spLocks noGrp="1"/>
          </p:cNvSpPr>
          <p:nvPr>
            <p:ph type="subTitle" idx="1"/>
          </p:nvPr>
        </p:nvSpPr>
        <p:spPr>
          <a:xfrm>
            <a:off x="6457950" y="3720103"/>
            <a:ext cx="2400300" cy="1097280"/>
          </a:xfrm>
        </p:spPr>
        <p:txBody>
          <a:bodyPr lIns="91440" rIns="91440" anchor="ctr">
            <a:normAutofit/>
          </a:bodyPr>
          <a:lstStyle>
            <a:lvl1pPr marL="0" indent="0" algn="l">
              <a:lnSpc>
                <a:spcPct val="100000"/>
              </a:lnSpc>
              <a:spcBef>
                <a:spcPts val="0"/>
              </a:spcBef>
              <a:buNone/>
              <a:defRPr sz="1350">
                <a:solidFill>
                  <a:schemeClr val="tx1">
                    <a:lumMod val="95000"/>
                    <a:lumOff val="5000"/>
                  </a:schemeClr>
                </a:solidFill>
              </a:defRPr>
            </a:lvl1pPr>
            <a:lvl2pPr marL="342900" indent="0" algn="ctr">
              <a:buNone/>
              <a:defRPr sz="1350"/>
            </a:lvl2pPr>
            <a:lvl3pPr marL="685800" indent="0" algn="ctr">
              <a:buNone/>
              <a:defRPr sz="1350"/>
            </a:lvl3pPr>
            <a:lvl4pPr marL="1028700" indent="0" algn="ctr">
              <a:buNone/>
              <a:defRPr sz="1350"/>
            </a:lvl4pPr>
            <a:lvl5pPr marL="1371600" indent="0" algn="ctr">
              <a:buNone/>
              <a:defRPr sz="1350"/>
            </a:lvl5pPr>
            <a:lvl6pPr marL="1714500" indent="0" algn="ctr">
              <a:buNone/>
              <a:defRPr sz="1350"/>
            </a:lvl6pPr>
            <a:lvl7pPr marL="2057400" indent="0" algn="ctr">
              <a:buNone/>
              <a:defRPr sz="1350"/>
            </a:lvl7pPr>
            <a:lvl8pPr marL="2400300" indent="0" algn="ctr">
              <a:buNone/>
              <a:defRPr sz="1350"/>
            </a:lvl8pPr>
            <a:lvl9pPr marL="2743200" indent="0" algn="ctr">
              <a:buNone/>
              <a:defRPr sz="135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lgn="ctr"/>
            <a:fld id="{BF2FF904-7A5D-4CD6-BB81-515439E94220}" type="datetime1">
              <a:rPr lang="en-US" smtClean="0">
                <a:solidFill>
                  <a:srgbClr val="FFFFFF"/>
                </a:solidFill>
              </a:rPr>
              <a:pPr algn="ctr"/>
              <a:t>9/28/2023</a:t>
            </a:fld>
            <a:endParaRPr lang="en-US" sz="2000" dirty="0">
              <a:solidFill>
                <a:srgbClr val="FFFFFF"/>
              </a:solidFill>
            </a:endParaRPr>
          </a:p>
        </p:txBody>
      </p:sp>
      <p:sp>
        <p:nvSpPr>
          <p:cNvPr id="5" name="Footer Placeholder 4"/>
          <p:cNvSpPr>
            <a:spLocks noGrp="1"/>
          </p:cNvSpPr>
          <p:nvPr>
            <p:ph type="ftr" sz="quarter" idx="11"/>
          </p:nvPr>
        </p:nvSpPr>
        <p:spPr/>
        <p:txBody>
          <a:bodyPr/>
          <a:lstStyle/>
          <a:p>
            <a:pPr algn="r"/>
            <a:endParaRPr lang="en-US" dirty="0">
              <a:solidFill>
                <a:schemeClr val="tx2"/>
              </a:solidFill>
            </a:endParaRPr>
          </a:p>
        </p:txBody>
      </p:sp>
      <p:sp>
        <p:nvSpPr>
          <p:cNvPr id="6" name="Slide Number Placeholder 5"/>
          <p:cNvSpPr>
            <a:spLocks noGrp="1"/>
          </p:cNvSpPr>
          <p:nvPr>
            <p:ph type="sldNum" sz="quarter" idx="12"/>
          </p:nvPr>
        </p:nvSpPr>
        <p:spPr/>
        <p:txBody>
          <a:bodyPr/>
          <a:lstStyle/>
          <a:p>
            <a:fld id="{8F82E0A0-C266-4798-8C8F-B9F91E9DA37E}" type="slidenum">
              <a:rPr lang="en-US" smtClean="0">
                <a:solidFill>
                  <a:schemeClr val="tx2"/>
                </a:solidFill>
              </a:rPr>
              <a:pPr/>
              <a:t>‹#›</a:t>
            </a:fld>
            <a:endParaRPr lang="en-US" dirty="0">
              <a:solidFill>
                <a:schemeClr val="tx2"/>
              </a:solidFill>
            </a:endParaRPr>
          </a:p>
        </p:txBody>
      </p:sp>
      <p:cxnSp>
        <p:nvCxnSpPr>
          <p:cNvPr id="8" name="Straight Connector 7"/>
          <p:cNvCxnSpPr/>
          <p:nvPr/>
        </p:nvCxnSpPr>
        <p:spPr>
          <a:xfrm flipV="1">
            <a:off x="6290132" y="3948080"/>
            <a:ext cx="0" cy="6858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0637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0EFD78-F897-45FC-9BA2-AF2AE2787F2F}" type="datetime1">
              <a:rPr lang="en-US" smtClean="0"/>
              <a:pPr/>
              <a:t>9/28/2023</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2812270163"/>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571500"/>
            <a:ext cx="1971675" cy="405765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571500"/>
            <a:ext cx="5686425"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0EFD78-F897-45FC-9BA2-AF2AE2787F2F}" type="datetime1">
              <a:rPr lang="en-US" smtClean="0"/>
              <a:pPr/>
              <a:t>9/28/2023</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cxnSp>
        <p:nvCxnSpPr>
          <p:cNvPr id="7" name="Straight Connector 6"/>
          <p:cNvCxnSpPr/>
          <p:nvPr/>
        </p:nvCxnSpPr>
        <p:spPr>
          <a:xfrm rot="5400000" flipV="1">
            <a:off x="7543800" y="44447"/>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142596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0EFD78-F897-45FC-9BA2-AF2AE2787F2F}" type="datetime1">
              <a:rPr lang="en-US" smtClean="0"/>
              <a:pPr/>
              <a:t>9/28/2023</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512029070"/>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3429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9144000" cy="3429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3720103"/>
            <a:ext cx="5829300" cy="1097280"/>
          </a:xfrm>
        </p:spPr>
        <p:txBody>
          <a:bodyPr anchor="ctr">
            <a:normAutofit/>
          </a:bodyPr>
          <a:lstStyle>
            <a:lvl1pPr algn="r">
              <a:defRPr sz="3750" b="0" spc="150" baseline="0"/>
            </a:lvl1pPr>
          </a:lstStyle>
          <a:p>
            <a:r>
              <a:rPr lang="en-US"/>
              <a:t>Click to edit Master title style</a:t>
            </a:r>
            <a:endParaRPr lang="en-US" dirty="0"/>
          </a:p>
        </p:txBody>
      </p:sp>
      <p:sp>
        <p:nvSpPr>
          <p:cNvPr id="3" name="Text Placeholder 2"/>
          <p:cNvSpPr>
            <a:spLocks noGrp="1"/>
          </p:cNvSpPr>
          <p:nvPr>
            <p:ph type="body" idx="1"/>
          </p:nvPr>
        </p:nvSpPr>
        <p:spPr>
          <a:xfrm>
            <a:off x="6457950" y="3720103"/>
            <a:ext cx="2400300" cy="109728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C9BC81-2B49-4047-842E-D39C8B577613}" type="datetime1">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cxnSp>
        <p:nvCxnSpPr>
          <p:cNvPr id="8" name="Straight Connector 7"/>
          <p:cNvCxnSpPr/>
          <p:nvPr/>
        </p:nvCxnSpPr>
        <p:spPr>
          <a:xfrm flipV="1">
            <a:off x="6290132" y="3948080"/>
            <a:ext cx="0" cy="6858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95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438912"/>
            <a:ext cx="7290054" cy="112471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5" y="1714500"/>
            <a:ext cx="356616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1714500"/>
            <a:ext cx="356616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0EFD78-F897-45FC-9BA2-AF2AE2787F2F}" type="datetime1">
              <a:rPr lang="en-US" smtClean="0"/>
              <a:pPr/>
              <a:t>9/28/2023</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2178770171"/>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1634727"/>
            <a:ext cx="3566160" cy="617220"/>
          </a:xfrm>
        </p:spPr>
        <p:txBody>
          <a:bodyPr lIns="137160" rIns="137160" anchor="ctr">
            <a:normAutofit/>
          </a:bodyPr>
          <a:lstStyle>
            <a:lvl1pPr marL="0" indent="0">
              <a:spcBef>
                <a:spcPts val="0"/>
              </a:spcBef>
              <a:spcAft>
                <a:spcPts val="0"/>
              </a:spcAft>
              <a:buNone/>
              <a:defRPr sz="1725" b="0" cap="none" baseline="0">
                <a:solidFill>
                  <a:schemeClr val="accent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768096" y="2225841"/>
            <a:ext cx="3566160" cy="25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3166" y="1634727"/>
            <a:ext cx="3566160" cy="617220"/>
          </a:xfrm>
        </p:spPr>
        <p:txBody>
          <a:bodyPr lIns="137160" rIns="137160" anchor="ctr">
            <a:normAutofit/>
          </a:bodyPr>
          <a:lstStyle>
            <a:lvl1pPr marL="0" indent="0">
              <a:spcBef>
                <a:spcPts val="0"/>
              </a:spcBef>
              <a:spcAft>
                <a:spcPts val="0"/>
              </a:spcAft>
              <a:buNone/>
              <a:defRPr lang="en-US" sz="1725" b="0" kern="1200" cap="none"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350"/>
              </a:spcBef>
              <a:buNone/>
            </a:pPr>
            <a:r>
              <a:rPr lang="en-US"/>
              <a:t>Click to edit Master text styles</a:t>
            </a:r>
          </a:p>
        </p:txBody>
      </p:sp>
      <p:sp>
        <p:nvSpPr>
          <p:cNvPr id="6" name="Content Placeholder 5"/>
          <p:cNvSpPr>
            <a:spLocks noGrp="1"/>
          </p:cNvSpPr>
          <p:nvPr>
            <p:ph sz="quarter" idx="4"/>
          </p:nvPr>
        </p:nvSpPr>
        <p:spPr>
          <a:xfrm>
            <a:off x="4493166" y="2225841"/>
            <a:ext cx="3566160" cy="25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0EFD78-F897-45FC-9BA2-AF2AE2787F2F}" type="datetime1">
              <a:rPr lang="en-US" smtClean="0"/>
              <a:pPr/>
              <a:t>9/28/2023</a:t>
            </a:fld>
            <a:endParaRPr lang="en-US" sz="1400" dirty="0">
              <a:solidFill>
                <a:schemeClr val="tx2"/>
              </a:solidFill>
            </a:endParaRPr>
          </a:p>
        </p:txBody>
      </p:sp>
      <p:sp>
        <p:nvSpPr>
          <p:cNvPr id="8" name="Footer Placeholder 7"/>
          <p:cNvSpPr>
            <a:spLocks noGrp="1"/>
          </p:cNvSpPr>
          <p:nvPr>
            <p:ph type="ftr" sz="quarter" idx="11"/>
          </p:nvPr>
        </p:nvSpPr>
        <p:spPr/>
        <p:txBody>
          <a:bodyPr/>
          <a:lstStyle/>
          <a:p>
            <a:pPr algn="r"/>
            <a:endParaRPr lang="en-US" sz="1400" dirty="0">
              <a:solidFill>
                <a:schemeClr val="tx2"/>
              </a:solidFill>
            </a:endParaRPr>
          </a:p>
        </p:txBody>
      </p:sp>
      <p:sp>
        <p:nvSpPr>
          <p:cNvPr id="9" name="Slide Number Placeholder 8"/>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3642250958"/>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BABB85-2996-4EBB-82AA-8B44C3C5F7C0}" type="datetime1">
              <a:rPr lang="en-US" smtClean="0"/>
              <a:pPr/>
              <a:t>9/28/2023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F7CB7D-F184-43C7-B6FD-03D728E1BBFF}"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20202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D3EF2-F2E4-4102-AB7B-CC575B151EA1}" type="datetime1">
              <a:rPr lang="en-US" smtClean="0"/>
              <a:pPr/>
              <a:t>9/28/2023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F7CB7D-F184-43C7-B6FD-03D728E1BBFF}" type="slidenum">
              <a:rPr lang="en-US" smtClean="0">
                <a:solidFill>
                  <a:schemeClr val="tx2"/>
                </a:solidFill>
              </a:rPr>
              <a:pPr/>
              <a:t>‹#›</a:t>
            </a:fld>
            <a:endParaRPr lang="en-US" dirty="0">
              <a:solidFill>
                <a:schemeClr val="tx2"/>
              </a:solidFill>
            </a:endParaRPr>
          </a:p>
        </p:txBody>
      </p:sp>
    </p:spTree>
    <p:extLst>
      <p:ext uri="{BB962C8B-B14F-4D97-AF65-F5344CB8AC3E}">
        <p14:creationId xmlns:p14="http://schemas.microsoft.com/office/powerpoint/2010/main" val="1355274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353632"/>
            <a:ext cx="3291840" cy="1303020"/>
          </a:xfrm>
        </p:spPr>
        <p:txBody>
          <a:bodyPr>
            <a:noAutofit/>
          </a:bodyPr>
          <a:lstStyle>
            <a:lvl1pPr>
              <a:lnSpc>
                <a:spcPct val="80000"/>
              </a:lnSpc>
              <a:defRPr sz="3000"/>
            </a:lvl1pPr>
          </a:lstStyle>
          <a:p>
            <a:r>
              <a:rPr lang="en-US"/>
              <a:t>Click to edit Master title style</a:t>
            </a:r>
            <a:endParaRPr lang="en-US" dirty="0"/>
          </a:p>
        </p:txBody>
      </p:sp>
      <p:sp>
        <p:nvSpPr>
          <p:cNvPr id="3" name="Content Placeholder 2"/>
          <p:cNvSpPr>
            <a:spLocks noGrp="1"/>
          </p:cNvSpPr>
          <p:nvPr>
            <p:ph idx="1"/>
          </p:nvPr>
        </p:nvSpPr>
        <p:spPr>
          <a:xfrm>
            <a:off x="4286250" y="617220"/>
            <a:ext cx="4258818" cy="3888486"/>
          </a:xfrm>
        </p:spPr>
        <p:txBody>
          <a:bodyPr/>
          <a:lstStyle>
            <a:lvl1pPr>
              <a:defRPr sz="1800"/>
            </a:lvl1pPr>
            <a:lvl2pPr>
              <a:defRPr sz="15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1693129"/>
            <a:ext cx="3291840" cy="2821721"/>
          </a:xfrm>
        </p:spPr>
        <p:txBody>
          <a:bodyPr lIns="91440" rIns="91440">
            <a:normAutofit/>
          </a:bodyPr>
          <a:lstStyle>
            <a:lvl1pPr marL="0" indent="0">
              <a:lnSpc>
                <a:spcPct val="108000"/>
              </a:lnSpc>
              <a:spcBef>
                <a:spcPts val="45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4B0EFD78-F897-45FC-9BA2-AF2AE2787F2F}" type="datetime1">
              <a:rPr lang="en-US" smtClean="0"/>
              <a:pPr/>
              <a:t>9/28/2023</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1232219334"/>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720104"/>
            <a:ext cx="5829300" cy="1097280"/>
          </a:xfrm>
        </p:spPr>
        <p:txBody>
          <a:bodyPr anchor="ctr">
            <a:normAutofit/>
          </a:bodyPr>
          <a:lstStyle>
            <a:lvl1pPr algn="r">
              <a:defRPr sz="3750" spc="15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3429000"/>
          </a:xfrm>
          <a:solidFill>
            <a:schemeClr val="accent1">
              <a:lumMod val="60000"/>
              <a:lumOff val="40000"/>
            </a:schemeClr>
          </a:solidFill>
        </p:spPr>
        <p:txBody>
          <a:bodyPr lIns="457200" tIns="365760" rIns="45720" bIns="4572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3720104"/>
            <a:ext cx="2400300" cy="109728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CDBC90A-B2A7-48E3-B4AA-0DB348CA23BA}" type="datetime1">
              <a:rPr lang="en-US" smtClean="0"/>
              <a:pPr/>
              <a:t>9/28/2023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8F82E0A0-C266-4798-8C8F-B9F91E9DA37E}" type="slidenum">
              <a:rPr lang="en-US" sz="2800" b="1" smtClean="0">
                <a:solidFill>
                  <a:srgbClr val="FFFFFF"/>
                </a:solidFill>
              </a:rPr>
              <a:pPr algn="ctr"/>
              <a:t>‹#›</a:t>
            </a:fld>
            <a:endParaRPr lang="en-US" sz="2800" dirty="0"/>
          </a:p>
        </p:txBody>
      </p:sp>
      <p:cxnSp>
        <p:nvCxnSpPr>
          <p:cNvPr id="8" name="Straight Connector 7"/>
          <p:cNvCxnSpPr/>
          <p:nvPr/>
        </p:nvCxnSpPr>
        <p:spPr>
          <a:xfrm flipV="1">
            <a:off x="6290132" y="3948080"/>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4347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438912"/>
            <a:ext cx="7290054" cy="112471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1714500"/>
            <a:ext cx="7290055" cy="301752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4853028"/>
            <a:ext cx="1615607" cy="20574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4B0EFD78-F897-45FC-9BA2-AF2AE2787F2F}" type="datetime1">
              <a:rPr lang="en-US" smtClean="0"/>
              <a:pPr/>
              <a:t>9/28/2023</a:t>
            </a:fld>
            <a:endParaRPr lang="en-US" sz="1400" dirty="0">
              <a:solidFill>
                <a:schemeClr val="tx2"/>
              </a:solidFill>
            </a:endParaRPr>
          </a:p>
        </p:txBody>
      </p:sp>
      <p:sp>
        <p:nvSpPr>
          <p:cNvPr id="5" name="Footer Placeholder 4"/>
          <p:cNvSpPr>
            <a:spLocks noGrp="1"/>
          </p:cNvSpPr>
          <p:nvPr>
            <p:ph type="ftr" sz="quarter" idx="3"/>
          </p:nvPr>
        </p:nvSpPr>
        <p:spPr>
          <a:xfrm>
            <a:off x="3632200" y="4853028"/>
            <a:ext cx="4426094" cy="205740"/>
          </a:xfrm>
          <a:prstGeom prst="rect">
            <a:avLst/>
          </a:prstGeom>
        </p:spPr>
        <p:txBody>
          <a:bodyPr vert="horz" lIns="91440" tIns="45720" rIns="91440" bIns="45720" rtlCol="0" anchor="ctr"/>
          <a:lstStyle>
            <a:lvl1pPr algn="r">
              <a:defRPr sz="750" cap="all" baseline="0">
                <a:solidFill>
                  <a:schemeClr val="tx1">
                    <a:lumMod val="95000"/>
                    <a:lumOff val="5000"/>
                  </a:schemeClr>
                </a:solidFill>
                <a:latin typeface="+mj-lt"/>
              </a:defRPr>
            </a:lvl1pPr>
          </a:lstStyle>
          <a:p>
            <a:pPr algn="r"/>
            <a:endParaRPr lang="en-US" sz="1400" dirty="0">
              <a:solidFill>
                <a:schemeClr val="tx2"/>
              </a:solidFill>
            </a:endParaRPr>
          </a:p>
        </p:txBody>
      </p:sp>
      <p:sp>
        <p:nvSpPr>
          <p:cNvPr id="6" name="Slide Number Placeholder 5"/>
          <p:cNvSpPr>
            <a:spLocks noGrp="1"/>
          </p:cNvSpPr>
          <p:nvPr>
            <p:ph type="sldNum" sz="quarter" idx="4"/>
          </p:nvPr>
        </p:nvSpPr>
        <p:spPr>
          <a:xfrm>
            <a:off x="8128000" y="4853028"/>
            <a:ext cx="730250" cy="20574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cxnSp>
        <p:nvCxnSpPr>
          <p:cNvPr id="7" name="Straight Connector 6"/>
          <p:cNvCxnSpPr/>
          <p:nvPr/>
        </p:nvCxnSpPr>
        <p:spPr>
          <a:xfrm flipV="1">
            <a:off x="571500" y="61974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0789947"/>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sldNum="0" hdr="0" dt="0"/>
  <p:txStyles>
    <p:titleStyle>
      <a:lvl1pPr algn="l" defTabSz="685800" rtl="0" eaLnBrk="1" latinLnBrk="0" hangingPunct="1">
        <a:lnSpc>
          <a:spcPct val="80000"/>
        </a:lnSpc>
        <a:spcBef>
          <a:spcPct val="0"/>
        </a:spcBef>
        <a:buNone/>
        <a:defRPr sz="3750" kern="1200" cap="all" spc="75" baseline="0">
          <a:solidFill>
            <a:schemeClr val="tx1">
              <a:lumMod val="95000"/>
              <a:lumOff val="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sz="165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35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lawfilesext.leg.wa.gov/biennium/2017-18/Pdf/Bills/Senate%20Bills/6002.pdf?q=20201001143411"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6BE877-8405-42B2-A8E4-BF4224E015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51442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F4916F3-5270-48BF-8D54-7990F611B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0133" y="0"/>
            <a:ext cx="4101411"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ctrTitle"/>
          </p:nvPr>
        </p:nvSpPr>
        <p:spPr>
          <a:xfrm>
            <a:off x="5515840" y="480060"/>
            <a:ext cx="3156492" cy="2276142"/>
          </a:xfrm>
        </p:spPr>
        <p:txBody>
          <a:bodyPr anchor="b">
            <a:noAutofit/>
          </a:bodyPr>
          <a:lstStyle/>
          <a:p>
            <a:pPr algn="l"/>
            <a:r>
              <a:rPr lang="en-US" sz="4400" b="1" cap="small" dirty="0">
                <a:solidFill>
                  <a:srgbClr val="FFFFFF"/>
                </a:solidFill>
              </a:rPr>
              <a:t>Voting Rights Policy &amp; The Law</a:t>
            </a:r>
            <a:endParaRPr lang="en-US" sz="4400" b="1" dirty="0">
              <a:solidFill>
                <a:srgbClr val="FFFFFF"/>
              </a:solidFill>
            </a:endParaRPr>
          </a:p>
        </p:txBody>
      </p:sp>
      <p:sp>
        <p:nvSpPr>
          <p:cNvPr id="5" name="Rectangle 4"/>
          <p:cNvSpPr>
            <a:spLocks noGrp="1"/>
          </p:cNvSpPr>
          <p:nvPr>
            <p:ph type="subTitle" idx="1"/>
          </p:nvPr>
        </p:nvSpPr>
        <p:spPr>
          <a:xfrm>
            <a:off x="5519324" y="2887154"/>
            <a:ext cx="3153009" cy="1769563"/>
          </a:xfrm>
        </p:spPr>
        <p:txBody>
          <a:bodyPr anchor="t">
            <a:normAutofit/>
          </a:bodyPr>
          <a:lstStyle/>
          <a:p>
            <a:endParaRPr lang="en-US" sz="2000" b="1" dirty="0">
              <a:solidFill>
                <a:srgbClr val="FFFFFF"/>
              </a:solidFill>
            </a:endParaRPr>
          </a:p>
          <a:p>
            <a:r>
              <a:rPr lang="en-US" sz="2000" b="1" dirty="0">
                <a:solidFill>
                  <a:srgbClr val="FFFFFF"/>
                </a:solidFill>
              </a:rPr>
              <a:t>Matt Barreto &amp; Chad Dunn</a:t>
            </a:r>
          </a:p>
          <a:p>
            <a:endParaRPr lang="en-US" sz="2000" b="1" dirty="0">
              <a:solidFill>
                <a:srgbClr val="FFFFFF"/>
              </a:solidFill>
            </a:endParaRPr>
          </a:p>
          <a:p>
            <a:r>
              <a:rPr lang="en-US" sz="2000" b="1" dirty="0">
                <a:solidFill>
                  <a:srgbClr val="FFFFFF"/>
                </a:solidFill>
              </a:rPr>
              <a:t>September 28, 2023</a:t>
            </a:r>
          </a:p>
          <a:p>
            <a:endParaRPr lang="en-US" sz="2000" b="1" dirty="0">
              <a:solidFill>
                <a:srgbClr val="FFFFFF"/>
              </a:solidFill>
            </a:endParaRPr>
          </a:p>
        </p:txBody>
      </p:sp>
      <p:pic>
        <p:nvPicPr>
          <p:cNvPr id="3" name="Picture 2" descr="A picture containing graphical user interface&#10;&#10;Description automatically generated">
            <a:extLst>
              <a:ext uri="{FF2B5EF4-FFF2-40B4-BE49-F238E27FC236}">
                <a16:creationId xmlns:a16="http://schemas.microsoft.com/office/drawing/2014/main" id="{93626A3F-8C1A-4AAF-8DE5-98DE372887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600" y="524815"/>
            <a:ext cx="4094602" cy="4094602"/>
          </a:xfrm>
          <a:prstGeom prst="rect">
            <a:avLst/>
          </a:prstGeom>
        </p:spPr>
      </p:pic>
      <p:cxnSp>
        <p:nvCxnSpPr>
          <p:cNvPr id="14" name="Straight Connector 13">
            <a:extLst>
              <a:ext uri="{FF2B5EF4-FFF2-40B4-BE49-F238E27FC236}">
                <a16:creationId xmlns:a16="http://schemas.microsoft.com/office/drawing/2014/main" id="{F49244C8-BD6D-4309-8235-706CBF26EF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0142" y="2823985"/>
            <a:ext cx="2948940"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8571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VRA Section 5</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fontScale="92500" lnSpcReduction="1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Shelby v. Holder (2013)</a:t>
            </a:r>
          </a:p>
          <a:p>
            <a:r>
              <a:rPr lang="en-US" dirty="0"/>
              <a:t>Formula in Section 4b was outdated</a:t>
            </a:r>
          </a:p>
          <a:p>
            <a:r>
              <a:rPr lang="en-US" dirty="0"/>
              <a:t>Therefore Section 5 preclearance not in effect</a:t>
            </a:r>
          </a:p>
          <a:p>
            <a:pPr marL="0" indent="0">
              <a:buNone/>
            </a:pPr>
            <a:r>
              <a:rPr lang="en-US" sz="2600" i="1" dirty="0"/>
              <a:t>“If Congress had started from scratch in 2006, it plainly could not have enacted the present coverage formula.” According to the Court, “Regardless of how to look at the record no one can fairly say that it shows anything approaching the ‘pervasive,’ ‘flagrant,’ ‘widespread,’ and ‘rampant’ discrimination that faced Congress in 1965, and that clearly distinguished the covered jurisdictions from the rest of the nation.”</a:t>
            </a:r>
          </a:p>
        </p:txBody>
      </p:sp>
    </p:spTree>
    <p:extLst>
      <p:ext uri="{BB962C8B-B14F-4D97-AF65-F5344CB8AC3E}">
        <p14:creationId xmlns:p14="http://schemas.microsoft.com/office/powerpoint/2010/main" val="312097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VRA Section 5</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Shelby v. Holder (2013)</a:t>
            </a:r>
          </a:p>
          <a:p>
            <a:r>
              <a:rPr lang="en-US" dirty="0"/>
              <a:t>Dissent argued that decades of SCOTUS decisions say they should defer to Congress, which had compiled extensive record of contemporaneous discriminatory voting rights practices</a:t>
            </a:r>
          </a:p>
          <a:p>
            <a:pPr marL="0" indent="0">
              <a:buNone/>
            </a:pPr>
            <a:r>
              <a:rPr lang="en-US" sz="2400" i="1" dirty="0"/>
              <a:t>“</a:t>
            </a:r>
            <a:r>
              <a:rPr lang="en-US" sz="2400" dirty="0"/>
              <a:t>[t]</a:t>
            </a:r>
            <a:r>
              <a:rPr lang="en-US" sz="2400" dirty="0" err="1"/>
              <a:t>hrowing</a:t>
            </a:r>
            <a:r>
              <a:rPr lang="en-US" sz="2400" dirty="0"/>
              <a:t> out preclearance when it has worked and is continuing to work to stop discriminatory changes is like throwing away your umbrella in a rainstorm because you are not getting wet.</a:t>
            </a:r>
            <a:r>
              <a:rPr lang="en-US" sz="2400" i="1" dirty="0"/>
              <a:t>”</a:t>
            </a:r>
          </a:p>
        </p:txBody>
      </p:sp>
    </p:spTree>
    <p:extLst>
      <p:ext uri="{BB962C8B-B14F-4D97-AF65-F5344CB8AC3E}">
        <p14:creationId xmlns:p14="http://schemas.microsoft.com/office/powerpoint/2010/main" val="25478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Section 203</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Amended in 1975 and added Section 203</a:t>
            </a:r>
          </a:p>
          <a:p>
            <a:pPr lvl="1"/>
            <a:r>
              <a:rPr lang="en-US" dirty="0"/>
              <a:t>“Whenever any State or political subdivision [covered by the section] provides registration or voting notices, forms, instructions, assistance, or other materials or information relating to the electoral process, including ballots, it shall provide them in the language of the applicable minority group as well as in the English language.”</a:t>
            </a:r>
          </a:p>
        </p:txBody>
      </p:sp>
    </p:spTree>
    <p:extLst>
      <p:ext uri="{BB962C8B-B14F-4D97-AF65-F5344CB8AC3E}">
        <p14:creationId xmlns:p14="http://schemas.microsoft.com/office/powerpoint/2010/main" val="44346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2023 Alabama Lawsuit – </a:t>
            </a:r>
            <a:r>
              <a:rPr lang="en-US" dirty="0" err="1">
                <a:solidFill>
                  <a:schemeClr val="tx1"/>
                </a:solidFill>
              </a:rPr>
              <a:t>Miligan</a:t>
            </a:r>
            <a:r>
              <a:rPr lang="en-US" dirty="0">
                <a:solidFill>
                  <a:schemeClr val="tx1"/>
                </a:solidFill>
              </a:rPr>
              <a:t> </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fontScale="625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To What Degree Can Race be Considered</a:t>
            </a:r>
          </a:p>
          <a:p>
            <a:pPr marL="457200" lvl="1" indent="0">
              <a:spcBef>
                <a:spcPts val="0"/>
              </a:spcBef>
              <a:buClrTx/>
              <a:buSzTx/>
              <a:buNone/>
            </a:pPr>
            <a:r>
              <a:rPr lang="en-US" dirty="0" err="1"/>
              <a:t>Majority:“When</a:t>
            </a:r>
            <a:r>
              <a:rPr lang="en-US" dirty="0"/>
              <a:t> it comes to considering race in the context of districting, we have made clear that there is a difference “between being aware of racial considerations and being motivated by them.”  The former is permissible; the latter is usually not”</a:t>
            </a:r>
          </a:p>
          <a:p>
            <a:pPr marL="457200" lvl="1" indent="0">
              <a:spcBef>
                <a:spcPts val="0"/>
              </a:spcBef>
              <a:buClrTx/>
              <a:buSzTx/>
              <a:buNone/>
            </a:pPr>
            <a:endParaRPr lang="en-US" dirty="0"/>
          </a:p>
          <a:p>
            <a:pPr marL="457200" lvl="1" indent="0">
              <a:spcBef>
                <a:spcPts val="0"/>
              </a:spcBef>
              <a:buClrTx/>
              <a:buSzTx/>
              <a:buNone/>
            </a:pPr>
            <a:r>
              <a:rPr lang="en-US" dirty="0"/>
              <a:t>[W]e held over 40 years ago “that, even if § 1 of the [Fifteenth] Amendment prohibits only purposeful discrimination, the prior decisions of this Court foreclose any argument that Congress may not, pursuant to § 2 [of the Fifteenth Amendment] outlaw voting practices that are discriminatory in effect.” . . . [T]this Court and the lower federal courts have repeatedly applied the effects test of § 2 as interpreted in </a:t>
            </a:r>
            <a:r>
              <a:rPr lang="en-US" dirty="0" err="1"/>
              <a:t>Gingles</a:t>
            </a:r>
            <a:r>
              <a:rPr lang="en-US" dirty="0"/>
              <a:t> and, under certain circumstances, have authorized race-based redistricting as a remedy for state districting maps that violate § 2. </a:t>
            </a:r>
          </a:p>
          <a:p>
            <a:endParaRPr lang="en-US" dirty="0"/>
          </a:p>
          <a:p>
            <a:r>
              <a:rPr lang="en-US" dirty="0"/>
              <a:t>Race Blind Jurisprudence?</a:t>
            </a:r>
          </a:p>
          <a:p>
            <a:pPr marL="365760" lvl="1" indent="0">
              <a:buNone/>
            </a:pPr>
            <a:r>
              <a:rPr lang="en-US" dirty="0"/>
              <a:t>Dissent: “Stare decisis did not save “separate but equal,” despite its repeated reaffirmation in this Court and the pervasive reliance States had placed upon it for decades. It should not rescue modern-day forms of de jure racial balkanization—which, as these cases show, is exactly where our § 2 vote-dilution jurisprudence has led.”</a:t>
            </a:r>
          </a:p>
        </p:txBody>
      </p:sp>
    </p:spTree>
    <p:extLst>
      <p:ext uri="{BB962C8B-B14F-4D97-AF65-F5344CB8AC3E}">
        <p14:creationId xmlns:p14="http://schemas.microsoft.com/office/powerpoint/2010/main" val="52663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fade">
                                      <p:cBhvr>
                                        <p:cTn id="13" dur="500"/>
                                        <p:tgtEl>
                                          <p:spTgt spid="9">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txEl>
                                              <p:pRg st="5" end="5"/>
                                            </p:txEl>
                                          </p:spTgt>
                                        </p:tgtEl>
                                        <p:attrNameLst>
                                          <p:attrName>style.visibility</p:attrName>
                                        </p:attrNameLst>
                                      </p:cBhvr>
                                      <p:to>
                                        <p:strVal val="visible"/>
                                      </p:to>
                                    </p:set>
                                    <p:animEffect transition="in" filter="fade">
                                      <p:cBhvr>
                                        <p:cTn id="18" dur="500"/>
                                        <p:tgtEl>
                                          <p:spTgt spid="9">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animEffect transition="in" filter="fade">
                                      <p:cBhvr>
                                        <p:cTn id="21"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2023 Alabama Lawsuit – </a:t>
            </a:r>
            <a:r>
              <a:rPr lang="en-US" dirty="0" err="1">
                <a:solidFill>
                  <a:schemeClr val="tx1"/>
                </a:solidFill>
              </a:rPr>
              <a:t>Miligan</a:t>
            </a:r>
            <a:r>
              <a:rPr lang="en-US" dirty="0">
                <a:solidFill>
                  <a:schemeClr val="tx1"/>
                </a:solidFill>
              </a:rPr>
              <a:t> </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fontScale="850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Does the VRA have an expiration date?</a:t>
            </a:r>
          </a:p>
          <a:p>
            <a:pPr marL="457200" lvl="1" indent="0">
              <a:spcBef>
                <a:spcPts val="0"/>
              </a:spcBef>
              <a:buClrTx/>
              <a:buSzTx/>
              <a:buNone/>
            </a:pPr>
            <a:r>
              <a:rPr lang="en-US" dirty="0"/>
              <a:t>Kavanaugh: "Alabama asserts that §2, as construed by </a:t>
            </a:r>
            <a:r>
              <a:rPr lang="en-US" i="1" dirty="0" err="1"/>
              <a:t>Gingles</a:t>
            </a:r>
            <a:r>
              <a:rPr lang="en-US" dirty="0"/>
              <a:t> to require race-based redistricting in certain circumstances, exceeds Congress’s remedial or preventive authority under the Fourteenth and Fifteenth Amendments. As the Court explains, the constitutional argument presented by Alabama is not persuasive in light of the Court’s precedents. See </a:t>
            </a:r>
            <a:r>
              <a:rPr lang="en-US" i="1" dirty="0"/>
              <a:t>City of Rome v. United States</a:t>
            </a:r>
            <a:r>
              <a:rPr lang="en-US" dirty="0"/>
              <a:t>, 446 U. S. 156, 177–178 (1980). JUSTICE THOMAS notes, however, that even if Congress in 1982 could constitutionally authorize race-based redistricting under §2 for some period of time, the authority to conduct race-based redistricting cannot extend indefinitely into the future. But Alabama did not raise that temporal argument in this Court, and I therefore would not consider it at this time. ”</a:t>
            </a:r>
          </a:p>
          <a:p>
            <a:pPr marL="457200" lvl="1" indent="0">
              <a:spcBef>
                <a:spcPts val="0"/>
              </a:spcBef>
              <a:buClrTx/>
              <a:buSzTx/>
              <a:buNone/>
            </a:pPr>
            <a:endParaRPr lang="en-US" dirty="0"/>
          </a:p>
        </p:txBody>
      </p:sp>
    </p:spTree>
    <p:extLst>
      <p:ext uri="{BB962C8B-B14F-4D97-AF65-F5344CB8AC3E}">
        <p14:creationId xmlns:p14="http://schemas.microsoft.com/office/powerpoint/2010/main" val="582352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0196" y="363474"/>
            <a:ext cx="8433027" cy="4410687"/>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ctrTitle"/>
          </p:nvPr>
        </p:nvSpPr>
        <p:spPr>
          <a:xfrm>
            <a:off x="3274017" y="604773"/>
            <a:ext cx="5265560" cy="3922223"/>
          </a:xfrm>
        </p:spPr>
        <p:txBody>
          <a:bodyPr>
            <a:normAutofit/>
          </a:bodyPr>
          <a:lstStyle/>
          <a:p>
            <a:pPr algn="l"/>
            <a:r>
              <a:rPr lang="en-US" sz="5000" cap="small"/>
              <a:t>State Voting Rights Acts</a:t>
            </a:r>
            <a:endParaRPr lang="en-US" sz="5000"/>
          </a:p>
        </p:txBody>
      </p:sp>
      <p:cxnSp>
        <p:nvCxnSpPr>
          <p:cNvPr id="8" name="Straight Connector 12">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4951" y="1200150"/>
            <a:ext cx="0" cy="27432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0994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The California Voting Rights Act</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Federal VRA has been interpreted more narrowly</a:t>
            </a:r>
          </a:p>
          <a:p>
            <a:r>
              <a:rPr lang="en-US" dirty="0"/>
              <a:t>California Voting Rights Act signed in 2002</a:t>
            </a:r>
          </a:p>
          <a:p>
            <a:r>
              <a:rPr lang="en-US" dirty="0"/>
              <a:t>Allows civil rights groups to bring lawsuits under California law against at-large jurisdictions</a:t>
            </a:r>
          </a:p>
          <a:p>
            <a:r>
              <a:rPr lang="en-US" dirty="0"/>
              <a:t>If they can prove the at-large system is preventing minority groups from getting elected to office</a:t>
            </a:r>
          </a:p>
          <a:p>
            <a:r>
              <a:rPr lang="en-US" dirty="0"/>
              <a:t>Has resulted in considerable increases in Latino elected officials at local level in California</a:t>
            </a:r>
          </a:p>
        </p:txBody>
      </p:sp>
    </p:spTree>
    <p:extLst>
      <p:ext uri="{BB962C8B-B14F-4D97-AF65-F5344CB8AC3E}">
        <p14:creationId xmlns:p14="http://schemas.microsoft.com/office/powerpoint/2010/main" val="57386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Washington, New York and more</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lnSpcReduction="1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Washington state – 2018 </a:t>
            </a:r>
            <a:r>
              <a:rPr lang="en-US" sz="1800" dirty="0"/>
              <a:t>[</a:t>
            </a:r>
            <a:r>
              <a:rPr lang="en-US" sz="1800" dirty="0">
                <a:hlinkClick r:id="rId3"/>
              </a:rPr>
              <a:t>link to law</a:t>
            </a:r>
            <a:r>
              <a:rPr lang="en-US" sz="1800" dirty="0"/>
              <a:t>]</a:t>
            </a:r>
            <a:endParaRPr lang="en-US" dirty="0"/>
          </a:p>
          <a:p>
            <a:pPr lvl="1"/>
            <a:r>
              <a:rPr lang="en-US" i="1" dirty="0"/>
              <a:t>The legislature finds that electoral systems that deny race, color, or language minority groups an equal opportunity to elect candidates of their choice are inconsistent with the right to free and equal elections as provided by the Washington state Constitution </a:t>
            </a:r>
          </a:p>
          <a:p>
            <a:r>
              <a:rPr lang="en-US" dirty="0"/>
              <a:t>Virginia– 2021</a:t>
            </a:r>
          </a:p>
          <a:p>
            <a:r>
              <a:rPr lang="en-US" dirty="0"/>
              <a:t>New York – 2022</a:t>
            </a:r>
          </a:p>
          <a:p>
            <a:r>
              <a:rPr lang="en-US" dirty="0"/>
              <a:t>UCLA VRP Model State Code</a:t>
            </a:r>
          </a:p>
        </p:txBody>
      </p:sp>
    </p:spTree>
    <p:extLst>
      <p:ext uri="{BB962C8B-B14F-4D97-AF65-F5344CB8AC3E}">
        <p14:creationId xmlns:p14="http://schemas.microsoft.com/office/powerpoint/2010/main" val="1774309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xEl>
                                              <p:pRg st="3" end="3"/>
                                            </p:txEl>
                                          </p:spTgt>
                                        </p:tgtEl>
                                        <p:attrNameLst>
                                          <p:attrName>style.visibility</p:attrName>
                                        </p:attrNameLst>
                                      </p:cBhvr>
                                      <p:to>
                                        <p:strVal val="visible"/>
                                      </p:to>
                                    </p:set>
                                    <p:animEffect transition="in" filter="fade">
                                      <p:cBhvr>
                                        <p:cTn id="20" dur="500"/>
                                        <p:tgtEl>
                                          <p:spTgt spid="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Effect transition="in" filter="fade">
                                      <p:cBhvr>
                                        <p:cTn id="25"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Next steps for this class</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fontScale="925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Read court decisions:</a:t>
            </a:r>
          </a:p>
          <a:p>
            <a:pPr lvl="1"/>
            <a:r>
              <a:rPr lang="en-US" i="1" dirty="0" err="1"/>
              <a:t>Gingles</a:t>
            </a:r>
            <a:r>
              <a:rPr lang="en-US" i="1" dirty="0"/>
              <a:t> v. Thornburg</a:t>
            </a:r>
            <a:endParaRPr lang="en-US" dirty="0"/>
          </a:p>
          <a:p>
            <a:pPr lvl="1"/>
            <a:r>
              <a:rPr lang="en-US" i="1" dirty="0"/>
              <a:t>Mobile v. Bolden</a:t>
            </a:r>
          </a:p>
          <a:p>
            <a:r>
              <a:rPr lang="en-US" dirty="0"/>
              <a:t>What jurisdictions are not in compliance with the Federal or California Voting Rights Act?</a:t>
            </a:r>
          </a:p>
          <a:p>
            <a:r>
              <a:rPr lang="en-US" dirty="0"/>
              <a:t>Lack of minority representation</a:t>
            </a:r>
          </a:p>
          <a:p>
            <a:r>
              <a:rPr lang="en-US" dirty="0"/>
              <a:t>Lack of language assistance (Section 203)</a:t>
            </a:r>
          </a:p>
          <a:p>
            <a:r>
              <a:rPr lang="en-US" dirty="0"/>
              <a:t>Example:</a:t>
            </a:r>
          </a:p>
          <a:p>
            <a:pPr lvl="1"/>
            <a:r>
              <a:rPr lang="en-US" dirty="0"/>
              <a:t>Franklin County, WA</a:t>
            </a:r>
          </a:p>
          <a:p>
            <a:pPr lvl="1"/>
            <a:r>
              <a:rPr lang="en-US" dirty="0"/>
              <a:t>Dodge City, KS</a:t>
            </a:r>
          </a:p>
        </p:txBody>
      </p:sp>
    </p:spTree>
    <p:extLst>
      <p:ext uri="{BB962C8B-B14F-4D97-AF65-F5344CB8AC3E}">
        <p14:creationId xmlns:p14="http://schemas.microsoft.com/office/powerpoint/2010/main" val="36028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txEl>
                                              <p:pRg st="3" end="3"/>
                                            </p:txEl>
                                          </p:spTgt>
                                        </p:tgtEl>
                                        <p:attrNameLst>
                                          <p:attrName>style.visibility</p:attrName>
                                        </p:attrNameLst>
                                      </p:cBhvr>
                                      <p:to>
                                        <p:strVal val="visible"/>
                                      </p:to>
                                    </p:set>
                                    <p:animEffect transition="in" filter="fade">
                                      <p:cBhvr>
                                        <p:cTn id="18" dur="500"/>
                                        <p:tgtEl>
                                          <p:spTgt spid="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fade">
                                      <p:cBhvr>
                                        <p:cTn id="23" dur="500"/>
                                        <p:tgtEl>
                                          <p:spTgt spid="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xEl>
                                              <p:pRg st="5" end="5"/>
                                            </p:txEl>
                                          </p:spTgt>
                                        </p:tgtEl>
                                        <p:attrNameLst>
                                          <p:attrName>style.visibility</p:attrName>
                                        </p:attrNameLst>
                                      </p:cBhvr>
                                      <p:to>
                                        <p:strVal val="visible"/>
                                      </p:to>
                                    </p:set>
                                    <p:animEffect transition="in" filter="fade">
                                      <p:cBhvr>
                                        <p:cTn id="28" dur="500"/>
                                        <p:tgtEl>
                                          <p:spTgt spid="9">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xEl>
                                              <p:pRg st="6" end="6"/>
                                            </p:txEl>
                                          </p:spTgt>
                                        </p:tgtEl>
                                        <p:attrNameLst>
                                          <p:attrName>style.visibility</p:attrName>
                                        </p:attrNameLst>
                                      </p:cBhvr>
                                      <p:to>
                                        <p:strVal val="visible"/>
                                      </p:to>
                                    </p:set>
                                    <p:animEffect transition="in" filter="fade">
                                      <p:cBhvr>
                                        <p:cTn id="33" dur="500"/>
                                        <p:tgtEl>
                                          <p:spTgt spid="9">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9">
                                            <p:txEl>
                                              <p:pRg st="7" end="7"/>
                                            </p:txEl>
                                          </p:spTgt>
                                        </p:tgtEl>
                                        <p:attrNameLst>
                                          <p:attrName>style.visibility</p:attrName>
                                        </p:attrNameLst>
                                      </p:cBhvr>
                                      <p:to>
                                        <p:strVal val="visible"/>
                                      </p:to>
                                    </p:set>
                                    <p:animEffect transition="in" filter="fade">
                                      <p:cBhvr>
                                        <p:cTn id="36" dur="500"/>
                                        <p:tgtEl>
                                          <p:spTgt spid="9">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animEffect transition="in" filter="fade">
                                      <p:cBhvr>
                                        <p:cTn id="39"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61974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21" name="Rectangle 20">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ctrTitle"/>
          </p:nvPr>
        </p:nvSpPr>
        <p:spPr>
          <a:xfrm>
            <a:off x="723591" y="603249"/>
            <a:ext cx="2543925" cy="3937001"/>
          </a:xfrm>
        </p:spPr>
        <p:txBody>
          <a:bodyPr vert="horz" lIns="91440" tIns="45720" rIns="91440" bIns="45720" rtlCol="0" anchor="ctr">
            <a:normAutofit/>
          </a:bodyPr>
          <a:lstStyle/>
          <a:p>
            <a:pPr defTabSz="914400"/>
            <a:r>
              <a:rPr lang="en-US" sz="8800" spc="100" dirty="0">
                <a:solidFill>
                  <a:srgbClr val="FFFFFF"/>
                </a:solidFill>
              </a:rPr>
              <a:t>THANK YOU!</a:t>
            </a:r>
          </a:p>
        </p:txBody>
      </p:sp>
      <p:sp>
        <p:nvSpPr>
          <p:cNvPr id="14" name="TextBox 13">
            <a:extLst>
              <a:ext uri="{FF2B5EF4-FFF2-40B4-BE49-F238E27FC236}">
                <a16:creationId xmlns:a16="http://schemas.microsoft.com/office/drawing/2014/main" id="{74674F73-F896-437B-8A55-0B10DA2C837B}"/>
              </a:ext>
            </a:extLst>
          </p:cNvPr>
          <p:cNvSpPr txBox="1"/>
          <p:nvPr/>
        </p:nvSpPr>
        <p:spPr>
          <a:xfrm>
            <a:off x="3713286" y="603249"/>
            <a:ext cx="4729502" cy="3937001"/>
          </a:xfrm>
          <a:prstGeom prst="rect">
            <a:avLst/>
          </a:prstGeom>
        </p:spPr>
        <p:txBody>
          <a:bodyPr vert="horz" lIns="45720" tIns="45720" rIns="45720" bIns="45720" rtlCol="0" anchor="ctr">
            <a:normAutofit/>
          </a:bodyPr>
          <a:lstStyle/>
          <a:p>
            <a:pPr defTabSz="914400">
              <a:lnSpc>
                <a:spcPct val="90000"/>
              </a:lnSpc>
              <a:spcAft>
                <a:spcPts val="600"/>
              </a:spcAft>
              <a:buClr>
                <a:schemeClr val="accent1"/>
              </a:buClr>
            </a:pPr>
            <a:r>
              <a:rPr lang="en-US" sz="3200" dirty="0"/>
              <a:t>Prof. Barreto: </a:t>
            </a:r>
            <a:r>
              <a:rPr lang="en-US" sz="3200" u="sng" dirty="0"/>
              <a:t>matt@uclavrp.org</a:t>
            </a:r>
          </a:p>
          <a:p>
            <a:pPr defTabSz="914400">
              <a:lnSpc>
                <a:spcPct val="90000"/>
              </a:lnSpc>
              <a:spcAft>
                <a:spcPts val="600"/>
              </a:spcAft>
              <a:buClr>
                <a:schemeClr val="accent1"/>
              </a:buClr>
            </a:pPr>
            <a:endParaRPr lang="en-US" sz="3200" dirty="0"/>
          </a:p>
          <a:p>
            <a:pPr defTabSz="914400">
              <a:lnSpc>
                <a:spcPct val="90000"/>
              </a:lnSpc>
              <a:spcAft>
                <a:spcPts val="600"/>
              </a:spcAft>
              <a:buClr>
                <a:schemeClr val="accent1"/>
              </a:buClr>
            </a:pPr>
            <a:r>
              <a:rPr lang="en-US" sz="3200" dirty="0"/>
              <a:t>Prof. Dunn: </a:t>
            </a:r>
            <a:r>
              <a:rPr lang="en-US" sz="3200" u="sng" dirty="0"/>
              <a:t>chad@uclavrp.org</a:t>
            </a:r>
            <a:endParaRPr lang="en-US" sz="3200" dirty="0"/>
          </a:p>
        </p:txBody>
      </p:sp>
    </p:spTree>
    <p:extLst>
      <p:ext uri="{BB962C8B-B14F-4D97-AF65-F5344CB8AC3E}">
        <p14:creationId xmlns:p14="http://schemas.microsoft.com/office/powerpoint/2010/main" val="43368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Course Overview</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Year-long course across Fall, Winter (Spring, Summer)</a:t>
            </a:r>
          </a:p>
          <a:p>
            <a:pPr lvl="1"/>
            <a:r>
              <a:rPr lang="en-US" dirty="0"/>
              <a:t>Full class meets every Thursday</a:t>
            </a:r>
          </a:p>
          <a:p>
            <a:pPr lvl="1"/>
            <a:r>
              <a:rPr lang="en-US" dirty="0"/>
              <a:t>Joined by Law 832 students (Semester schedule)</a:t>
            </a:r>
          </a:p>
          <a:p>
            <a:r>
              <a:rPr lang="en-US" dirty="0"/>
              <a:t>Taught from the perspective of social science research, and civil rights and voting rights</a:t>
            </a:r>
          </a:p>
          <a:p>
            <a:pPr lvl="1"/>
            <a:r>
              <a:rPr lang="en-US" dirty="0"/>
              <a:t>Cases we have worked on…</a:t>
            </a:r>
          </a:p>
          <a:p>
            <a:r>
              <a:rPr lang="en-US" dirty="0"/>
              <a:t>Learn the history, legal interpretations, practical application of VRA, CVRA, WVRA + other states</a:t>
            </a:r>
          </a:p>
        </p:txBody>
      </p:sp>
    </p:spTree>
    <p:extLst>
      <p:ext uri="{BB962C8B-B14F-4D97-AF65-F5344CB8AC3E}">
        <p14:creationId xmlns:p14="http://schemas.microsoft.com/office/powerpoint/2010/main" val="289236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txEl>
                                              <p:pRg st="3" end="3"/>
                                            </p:txEl>
                                          </p:spTgt>
                                        </p:tgtEl>
                                        <p:attrNameLst>
                                          <p:attrName>style.visibility</p:attrName>
                                        </p:attrNameLst>
                                      </p:cBhvr>
                                      <p:to>
                                        <p:strVal val="visible"/>
                                      </p:to>
                                    </p:set>
                                    <p:animEffect transition="in" filter="fade">
                                      <p:cBhvr>
                                        <p:cTn id="18" dur="500"/>
                                        <p:tgtEl>
                                          <p:spTgt spid="9">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fade">
                                      <p:cBhvr>
                                        <p:cTn id="21" dur="500"/>
                                        <p:tgtEl>
                                          <p:spTgt spid="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xEl>
                                              <p:pRg st="5" end="5"/>
                                            </p:txEl>
                                          </p:spTgt>
                                        </p:tgtEl>
                                        <p:attrNameLst>
                                          <p:attrName>style.visibility</p:attrName>
                                        </p:attrNameLst>
                                      </p:cBhvr>
                                      <p:to>
                                        <p:strVal val="visible"/>
                                      </p:to>
                                    </p:set>
                                    <p:animEffect transition="in" filter="fade">
                                      <p:cBhvr>
                                        <p:cTn id="26"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Course Overview</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210413"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Learn the elements of proof of a successful voting rights challenge</a:t>
            </a:r>
          </a:p>
          <a:p>
            <a:r>
              <a:rPr lang="en-US" dirty="0"/>
              <a:t>Narrow down jurisdictions of interest</a:t>
            </a:r>
          </a:p>
          <a:p>
            <a:r>
              <a:rPr lang="en-US" dirty="0"/>
              <a:t>Students are going to make the case – write a complaint – for why their jurisdiction violates the VRA or CVRA or WVRA or VAVRA or NYVRA</a:t>
            </a:r>
          </a:p>
          <a:p>
            <a:r>
              <a:rPr lang="en-US" dirty="0"/>
              <a:t>Eventually consider a lawsuit against unlawful jurisdictions</a:t>
            </a:r>
          </a:p>
          <a:p>
            <a:endParaRPr lang="en-US" dirty="0"/>
          </a:p>
          <a:p>
            <a:endParaRPr lang="en-US" dirty="0"/>
          </a:p>
        </p:txBody>
      </p:sp>
    </p:spTree>
    <p:extLst>
      <p:ext uri="{BB962C8B-B14F-4D97-AF65-F5344CB8AC3E}">
        <p14:creationId xmlns:p14="http://schemas.microsoft.com/office/powerpoint/2010/main" val="183938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Voting Rights Project Cases Today</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sz="2400" i="1" dirty="0" err="1"/>
              <a:t>Cascino</a:t>
            </a:r>
            <a:r>
              <a:rPr lang="en-US" sz="2400" i="1" dirty="0"/>
              <a:t> vs. Abbott, et al.</a:t>
            </a:r>
            <a:r>
              <a:rPr lang="en-US" sz="2400" dirty="0"/>
              <a:t> </a:t>
            </a:r>
            <a:r>
              <a:rPr lang="en-US" sz="2400" dirty="0">
                <a:highlight>
                  <a:srgbClr val="FFFF00"/>
                </a:highlight>
              </a:rPr>
              <a:t>26</a:t>
            </a:r>
            <a:r>
              <a:rPr lang="en-US" sz="2400" baseline="30000" dirty="0">
                <a:highlight>
                  <a:srgbClr val="FFFF00"/>
                </a:highlight>
              </a:rPr>
              <a:t>th</a:t>
            </a:r>
            <a:r>
              <a:rPr lang="en-US" sz="2400" dirty="0">
                <a:highlight>
                  <a:srgbClr val="FFFF00"/>
                </a:highlight>
              </a:rPr>
              <a:t> Amendment age discrimination</a:t>
            </a:r>
          </a:p>
          <a:p>
            <a:r>
              <a:rPr lang="en-US" sz="2400" i="1" dirty="0"/>
              <a:t>Portugal v. Franklin County, et al. </a:t>
            </a:r>
            <a:r>
              <a:rPr lang="en-US" sz="2400" dirty="0">
                <a:highlight>
                  <a:srgbClr val="FFFF00"/>
                </a:highlight>
              </a:rPr>
              <a:t>at-large election</a:t>
            </a:r>
          </a:p>
          <a:p>
            <a:r>
              <a:rPr lang="en-US" sz="2400" i="1" dirty="0"/>
              <a:t>Soto Palmer v. State of Washington</a:t>
            </a:r>
            <a:r>
              <a:rPr lang="en-US" sz="2400" dirty="0"/>
              <a:t> </a:t>
            </a:r>
            <a:r>
              <a:rPr lang="en-US" sz="2400" dirty="0">
                <a:highlight>
                  <a:srgbClr val="FFFF00"/>
                </a:highlight>
              </a:rPr>
              <a:t>Statewide Redistricting</a:t>
            </a:r>
            <a:endParaRPr lang="en-US" sz="2400" i="1" dirty="0">
              <a:highlight>
                <a:srgbClr val="FFFF00"/>
              </a:highlight>
            </a:endParaRPr>
          </a:p>
          <a:p>
            <a:r>
              <a:rPr lang="en-US" sz="2400" i="1" dirty="0"/>
              <a:t>Reyes v. Benton County, et al. </a:t>
            </a:r>
            <a:r>
              <a:rPr lang="en-US" sz="2400" dirty="0"/>
              <a:t> </a:t>
            </a:r>
            <a:r>
              <a:rPr lang="en-US" sz="2400" dirty="0">
                <a:highlight>
                  <a:srgbClr val="FFFF00"/>
                </a:highlight>
              </a:rPr>
              <a:t>Ballot rejection/signature match</a:t>
            </a:r>
          </a:p>
          <a:p>
            <a:r>
              <a:rPr lang="en-US" sz="2400" i="1" dirty="0"/>
              <a:t>Navajo Nation v. San Juan County, NM, </a:t>
            </a:r>
            <a:r>
              <a:rPr lang="en-US" sz="2400" i="1" dirty="0" err="1"/>
              <a:t>Petteway</a:t>
            </a:r>
            <a:r>
              <a:rPr lang="en-US" sz="2400" i="1" dirty="0"/>
              <a:t> v. Galveston County, TX </a:t>
            </a:r>
            <a:r>
              <a:rPr lang="en-US" sz="2400" dirty="0">
                <a:highlight>
                  <a:srgbClr val="FFFF00"/>
                </a:highlight>
              </a:rPr>
              <a:t>both redistricting stemming from 21-22</a:t>
            </a:r>
            <a:endParaRPr lang="en-US" sz="2400" i="1" dirty="0">
              <a:highlight>
                <a:srgbClr val="FFFF00"/>
              </a:highlight>
            </a:endParaRPr>
          </a:p>
          <a:p>
            <a:r>
              <a:rPr lang="en-US" sz="2400" i="1" dirty="0"/>
              <a:t>Coca v. Dodge City, KS </a:t>
            </a:r>
            <a:r>
              <a:rPr lang="en-US" sz="2400" dirty="0">
                <a:highlight>
                  <a:srgbClr val="FFFF00"/>
                </a:highlight>
              </a:rPr>
              <a:t>at-large election</a:t>
            </a:r>
          </a:p>
          <a:p>
            <a:endParaRPr lang="en-US" sz="2400" dirty="0">
              <a:highlight>
                <a:srgbClr val="FFFF00"/>
              </a:highlight>
            </a:endParaRPr>
          </a:p>
        </p:txBody>
      </p:sp>
    </p:spTree>
    <p:extLst>
      <p:ext uri="{BB962C8B-B14F-4D97-AF65-F5344CB8AC3E}">
        <p14:creationId xmlns:p14="http://schemas.microsoft.com/office/powerpoint/2010/main" val="181516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The Federal Voting Rights Act</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15</a:t>
            </a:r>
            <a:r>
              <a:rPr lang="en-US" baseline="30000" dirty="0"/>
              <a:t>th</a:t>
            </a:r>
            <a:r>
              <a:rPr lang="en-US" dirty="0"/>
              <a:t> Amendment:  the right to vote shall not be denied or abridged on the basis of race, color or previous condition of servitude</a:t>
            </a:r>
          </a:p>
          <a:p>
            <a:r>
              <a:rPr lang="en-US" dirty="0"/>
              <a:t>1964 Civil Rights Act: Title I calls for any qualifications for voter registration to be applied equally to all, prohibits a voter from being rejected for non-material errors on an application, and outlines specific requirements for literacy tests.</a:t>
            </a:r>
          </a:p>
          <a:p>
            <a:endParaRPr lang="en-US" dirty="0"/>
          </a:p>
        </p:txBody>
      </p:sp>
    </p:spTree>
    <p:extLst>
      <p:ext uri="{BB962C8B-B14F-4D97-AF65-F5344CB8AC3E}">
        <p14:creationId xmlns:p14="http://schemas.microsoft.com/office/powerpoint/2010/main" val="287341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The Federal Voting Rights Act</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lnSpcReduction="1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1964 CRA had no enforcement mechanism of federal oversight on the acts requirements</a:t>
            </a:r>
          </a:p>
          <a:p>
            <a:r>
              <a:rPr lang="en-US" dirty="0"/>
              <a:t>1965 Voting Rights Act, Section 2</a:t>
            </a:r>
          </a:p>
          <a:p>
            <a:pPr lvl="1"/>
            <a:r>
              <a:rPr lang="en-US" dirty="0"/>
              <a:t>(a) No voting qualification or prerequisite to voting or standard, practice, or procedure shall be imposed or applied by any State or political subdivision in a manner which results in a denial or abridgement of the right of any citizen of the United States to vote on account of race or color, or in contravention of the guarantees set forth in section</a:t>
            </a:r>
          </a:p>
        </p:txBody>
      </p:sp>
    </p:spTree>
    <p:extLst>
      <p:ext uri="{BB962C8B-B14F-4D97-AF65-F5344CB8AC3E}">
        <p14:creationId xmlns:p14="http://schemas.microsoft.com/office/powerpoint/2010/main" val="2840307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The Federal Voting Rights Act</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fontScale="775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1965 VRA – Section 2</a:t>
            </a:r>
          </a:p>
          <a:p>
            <a:r>
              <a:rPr lang="en-US" dirty="0"/>
              <a:t>(b) A violation of subsection (a) is established if, based on the totality of circumstances, it is shown that the political processes leading to nomination or election in the State or political subdivision are not equally open to participation by members of a class of citizens protected by subsection (a) in that its members have less opportunity than other members of the electorate to participate in the political process and to elect representatives of their choice. The extent to which members of a protected class have been elected to office in the State or political subdivision is one circumstance which may be considered: </a:t>
            </a:r>
            <a:r>
              <a:rPr lang="en-US" i="1" dirty="0"/>
              <a:t>Provided</a:t>
            </a:r>
            <a:r>
              <a:rPr lang="en-US" dirty="0"/>
              <a:t>, That nothing in this section establishes a right to have members of a protected class elected in numbers equal to their proportion in the population.</a:t>
            </a:r>
          </a:p>
          <a:p>
            <a:endParaRPr lang="en-US" dirty="0"/>
          </a:p>
        </p:txBody>
      </p:sp>
    </p:spTree>
    <p:extLst>
      <p:ext uri="{BB962C8B-B14F-4D97-AF65-F5344CB8AC3E}">
        <p14:creationId xmlns:p14="http://schemas.microsoft.com/office/powerpoint/2010/main" val="75995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The Federal Voting Rights Act</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fontScale="775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1965 VRA – Section 2</a:t>
            </a:r>
          </a:p>
          <a:p>
            <a:r>
              <a:rPr lang="en-US" dirty="0"/>
              <a:t>(b) A violation of subsection (a) is established if, based on the totality of circumstances, it is shown that the political processes leading to nomination or election in the State or political subdivision are not equally open to participation by members of a class of citizens protected by subsection (a) </a:t>
            </a:r>
            <a:r>
              <a:rPr lang="en-US" dirty="0">
                <a:highlight>
                  <a:srgbClr val="FFFF00"/>
                </a:highlight>
              </a:rPr>
              <a:t>in that its members have less opportunity than other members of the electorate to participate in the political process and to elect representatives of their choice.</a:t>
            </a:r>
            <a:r>
              <a:rPr lang="en-US" dirty="0"/>
              <a:t> The extent to which members of a protected class have been elected to office in the State or political subdivision is one circumstance which may be considered: </a:t>
            </a:r>
            <a:r>
              <a:rPr lang="en-US" i="1" dirty="0"/>
              <a:t>Provided</a:t>
            </a:r>
            <a:r>
              <a:rPr lang="en-US" dirty="0"/>
              <a:t>, That nothing in this section establishes a right to have members of a protected class elected in numbers equal to their proportion in the population.</a:t>
            </a:r>
          </a:p>
          <a:p>
            <a:endParaRPr lang="en-US" dirty="0"/>
          </a:p>
        </p:txBody>
      </p:sp>
    </p:spTree>
    <p:extLst>
      <p:ext uri="{BB962C8B-B14F-4D97-AF65-F5344CB8AC3E}">
        <p14:creationId xmlns:p14="http://schemas.microsoft.com/office/powerpoint/2010/main" val="3658577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VRA Section 5</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fontScale="775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u="sng" dirty="0"/>
              <a:t>Preclearance</a:t>
            </a:r>
          </a:p>
          <a:p>
            <a:r>
              <a:rPr lang="en-US" dirty="0"/>
              <a:t>SEC. 5. Whenever a State or political subdivision with respect to which the prohibitions set forth in section 4(a) are in effect shall enact or seek to administer any voting qualification or prerequisite to voting, or standard, practice, or procedure with respect to voting different from that in force or effect on November 1, 1964, such State or subdivision may institute an action in the United States District Court for the District of Columbia for a declaratory judgment that such qualification, prerequisite, standard, practice, or procedure does not have the purpose and will not have the effect of denying or abridging the right to vote on account of race or color, and unless and until the court enters such judgment no person shall be denied the right to vote for failure to comply with such qualification, prerequisite, standard, practice, or procedure:</a:t>
            </a:r>
          </a:p>
        </p:txBody>
      </p:sp>
    </p:spTree>
    <p:extLst>
      <p:ext uri="{BB962C8B-B14F-4D97-AF65-F5344CB8AC3E}">
        <p14:creationId xmlns:p14="http://schemas.microsoft.com/office/powerpoint/2010/main" val="2288069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0</TotalTime>
  <Words>1686</Words>
  <Application>Microsoft Office PowerPoint</Application>
  <PresentationFormat>On-screen Show (16:9)</PresentationFormat>
  <Paragraphs>95</Paragraphs>
  <Slides>19</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Calibri</vt:lpstr>
      <vt:lpstr>Tw Cen MT</vt:lpstr>
      <vt:lpstr>Tw Cen MT Condensed</vt:lpstr>
      <vt:lpstr>Wingdings</vt:lpstr>
      <vt:lpstr>Wingdings 2</vt:lpstr>
      <vt:lpstr>Wingdings 3</vt:lpstr>
      <vt:lpstr>Integral</vt:lpstr>
      <vt:lpstr>Voting Rights Policy &amp; The Law</vt:lpstr>
      <vt:lpstr>Course Overview</vt:lpstr>
      <vt:lpstr>Course Overview</vt:lpstr>
      <vt:lpstr>Voting Rights Project Cases Today</vt:lpstr>
      <vt:lpstr>The Federal Voting Rights Act</vt:lpstr>
      <vt:lpstr>The Federal Voting Rights Act</vt:lpstr>
      <vt:lpstr>The Federal Voting Rights Act</vt:lpstr>
      <vt:lpstr>The Federal Voting Rights Act</vt:lpstr>
      <vt:lpstr>VRA Section 5</vt:lpstr>
      <vt:lpstr>VRA Section 5</vt:lpstr>
      <vt:lpstr>VRA Section 5</vt:lpstr>
      <vt:lpstr>Section 203</vt:lpstr>
      <vt:lpstr>2023 Alabama Lawsuit – Miligan </vt:lpstr>
      <vt:lpstr>2023 Alabama Lawsuit – Miligan </vt:lpstr>
      <vt:lpstr>State Voting Rights Acts</vt:lpstr>
      <vt:lpstr>The California Voting Rights Act</vt:lpstr>
      <vt:lpstr>Washington, New York and more</vt:lpstr>
      <vt:lpstr>Next steps for this class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2012-09-13T16:58:30Z</dcterms:created>
  <dcterms:modified xsi:type="dcterms:W3CDTF">2023-09-29T00:18:59Z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